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5"/>
  </p:handoutMasterIdLst>
  <p:sldIdLst>
    <p:sldId id="256" r:id="rId2"/>
    <p:sldId id="257" r:id="rId3"/>
    <p:sldId id="258" r:id="rId4"/>
    <p:sldId id="259" r:id="rId5"/>
    <p:sldId id="260" r:id="rId6"/>
    <p:sldId id="261" r:id="rId7"/>
    <p:sldId id="333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367" r:id="rId18"/>
    <p:sldId id="370" r:id="rId19"/>
    <p:sldId id="271" r:id="rId20"/>
    <p:sldId id="272" r:id="rId21"/>
    <p:sldId id="273" r:id="rId22"/>
    <p:sldId id="274" r:id="rId23"/>
    <p:sldId id="302" r:id="rId24"/>
    <p:sldId id="303" r:id="rId25"/>
    <p:sldId id="304" r:id="rId26"/>
    <p:sldId id="305" r:id="rId27"/>
    <p:sldId id="306" r:id="rId28"/>
    <p:sldId id="307" r:id="rId29"/>
    <p:sldId id="308" r:id="rId30"/>
    <p:sldId id="309" r:id="rId31"/>
    <p:sldId id="295" r:id="rId32"/>
    <p:sldId id="310" r:id="rId33"/>
    <p:sldId id="341" r:id="rId34"/>
    <p:sldId id="311" r:id="rId35"/>
    <p:sldId id="312" r:id="rId36"/>
    <p:sldId id="313" r:id="rId37"/>
    <p:sldId id="314" r:id="rId38"/>
    <p:sldId id="315" r:id="rId39"/>
    <p:sldId id="316" r:id="rId40"/>
    <p:sldId id="317" r:id="rId41"/>
    <p:sldId id="318" r:id="rId42"/>
    <p:sldId id="343" r:id="rId43"/>
    <p:sldId id="319" r:id="rId44"/>
    <p:sldId id="320" r:id="rId45"/>
    <p:sldId id="321" r:id="rId46"/>
    <p:sldId id="326" r:id="rId47"/>
    <p:sldId id="327" r:id="rId48"/>
    <p:sldId id="328" r:id="rId49"/>
    <p:sldId id="322" r:id="rId50"/>
    <p:sldId id="323" r:id="rId51"/>
    <p:sldId id="324" r:id="rId52"/>
    <p:sldId id="344" r:id="rId53"/>
    <p:sldId id="345" r:id="rId54"/>
    <p:sldId id="346" r:id="rId55"/>
    <p:sldId id="347" r:id="rId56"/>
    <p:sldId id="348" r:id="rId57"/>
    <p:sldId id="349" r:id="rId58"/>
    <p:sldId id="350" r:id="rId59"/>
    <p:sldId id="351" r:id="rId60"/>
    <p:sldId id="352" r:id="rId61"/>
    <p:sldId id="353" r:id="rId62"/>
    <p:sldId id="354" r:id="rId63"/>
    <p:sldId id="355" r:id="rId64"/>
    <p:sldId id="356" r:id="rId65"/>
    <p:sldId id="357" r:id="rId66"/>
    <p:sldId id="358" r:id="rId67"/>
    <p:sldId id="359" r:id="rId68"/>
    <p:sldId id="360" r:id="rId69"/>
    <p:sldId id="361" r:id="rId70"/>
    <p:sldId id="362" r:id="rId71"/>
    <p:sldId id="363" r:id="rId72"/>
    <p:sldId id="364" r:id="rId73"/>
    <p:sldId id="365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50" autoAdjust="0"/>
    <p:restoredTop sz="94569" autoAdjust="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3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A37F7D-7BCB-4CFC-96EE-8F4446A9624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A583D5-6E02-4FF7-A225-419A88C28A91}">
      <dgm:prSet phldrT="[Text]" custT="1"/>
      <dgm:spPr/>
      <dgm:t>
        <a:bodyPr/>
        <a:lstStyle/>
        <a:p>
          <a:pPr algn="ctr"/>
          <a:r>
            <a:rPr lang="en-US" sz="2800" dirty="0" smtClean="0"/>
            <a:t>Free LPS </a:t>
          </a:r>
          <a:r>
            <a:rPr lang="en-US" sz="2800" dirty="0" smtClean="0">
              <a:sym typeface="Wingdings" pitchFamily="2" charset="2"/>
            </a:rPr>
            <a:t>Cir. LPS binding protein </a:t>
          </a:r>
          <a:r>
            <a:rPr lang="en-US" sz="2800" dirty="0" smtClean="0"/>
            <a:t> </a:t>
          </a:r>
          <a:endParaRPr lang="en-US" sz="2800" dirty="0"/>
        </a:p>
      </dgm:t>
    </dgm:pt>
    <dgm:pt modelId="{FE6B4C47-C1F3-4262-BD3E-5C320E9E9E60}" type="parTrans" cxnId="{5F07BC0B-270A-4DE8-B32D-09A05C8B4CA9}">
      <dgm:prSet/>
      <dgm:spPr/>
      <dgm:t>
        <a:bodyPr/>
        <a:lstStyle/>
        <a:p>
          <a:endParaRPr lang="en-US"/>
        </a:p>
      </dgm:t>
    </dgm:pt>
    <dgm:pt modelId="{F8EF5008-D0E0-45E1-946E-EAFEC13BB82B}" type="sibTrans" cxnId="{5F07BC0B-270A-4DE8-B32D-09A05C8B4CA9}">
      <dgm:prSet/>
      <dgm:spPr/>
      <dgm:t>
        <a:bodyPr/>
        <a:lstStyle/>
        <a:p>
          <a:endParaRPr lang="en-US"/>
        </a:p>
      </dgm:t>
    </dgm:pt>
    <dgm:pt modelId="{6AFFE384-ED38-41A6-B176-9CB46560D9F9}">
      <dgm:prSet phldrT="[Text]" custT="1"/>
      <dgm:spPr/>
      <dgm:t>
        <a:bodyPr/>
        <a:lstStyle/>
        <a:p>
          <a:r>
            <a:rPr lang="en-US" sz="2800" dirty="0" smtClean="0"/>
            <a:t>Complex </a:t>
          </a:r>
          <a:endParaRPr lang="en-US" sz="2800" dirty="0"/>
        </a:p>
      </dgm:t>
    </dgm:pt>
    <dgm:pt modelId="{4C01ADA5-06D8-47CE-BDD5-C465D432D34D}" type="parTrans" cxnId="{755FC6D8-6FD4-4A48-A98F-853CB08A0F21}">
      <dgm:prSet/>
      <dgm:spPr/>
      <dgm:t>
        <a:bodyPr/>
        <a:lstStyle/>
        <a:p>
          <a:endParaRPr lang="en-US"/>
        </a:p>
      </dgm:t>
    </dgm:pt>
    <dgm:pt modelId="{011878B2-2B1B-4A9B-BE96-8C5555FCE3DF}" type="sibTrans" cxnId="{755FC6D8-6FD4-4A48-A98F-853CB08A0F21}">
      <dgm:prSet/>
      <dgm:spPr/>
      <dgm:t>
        <a:bodyPr/>
        <a:lstStyle/>
        <a:p>
          <a:endParaRPr lang="en-US"/>
        </a:p>
      </dgm:t>
    </dgm:pt>
    <dgm:pt modelId="{433B5041-E46B-4A59-908B-404AD5B1D4B3}">
      <dgm:prSet phldrT="[Text]" custT="1"/>
      <dgm:spPr/>
      <dgm:t>
        <a:bodyPr/>
        <a:lstStyle/>
        <a:p>
          <a:r>
            <a:rPr lang="en-US" sz="2800" dirty="0" smtClean="0"/>
            <a:t>CD 14</a:t>
          </a:r>
          <a:endParaRPr lang="en-US" sz="2800" dirty="0"/>
        </a:p>
      </dgm:t>
    </dgm:pt>
    <dgm:pt modelId="{72D6FD26-92F5-479D-95EE-78A57C7399AF}" type="sibTrans" cxnId="{B95310F8-FAFE-4126-9BA5-C265A995F1C6}">
      <dgm:prSet/>
      <dgm:spPr/>
      <dgm:t>
        <a:bodyPr/>
        <a:lstStyle/>
        <a:p>
          <a:endParaRPr lang="en-US"/>
        </a:p>
      </dgm:t>
    </dgm:pt>
    <dgm:pt modelId="{59A5A547-CBED-4F43-9B52-8F93A49DD2E7}" type="parTrans" cxnId="{B95310F8-FAFE-4126-9BA5-C265A995F1C6}">
      <dgm:prSet/>
      <dgm:spPr/>
      <dgm:t>
        <a:bodyPr/>
        <a:lstStyle/>
        <a:p>
          <a:endParaRPr lang="en-US"/>
        </a:p>
      </dgm:t>
    </dgm:pt>
    <dgm:pt modelId="{39286046-2CC2-479F-981C-D41E9789A3BC}">
      <dgm:prSet custT="1"/>
      <dgm:spPr/>
      <dgm:t>
        <a:bodyPr/>
        <a:lstStyle/>
        <a:p>
          <a:r>
            <a:rPr lang="en-US" sz="2800" dirty="0" smtClean="0"/>
            <a:t>I/C signaling via TLR - 4</a:t>
          </a:r>
          <a:endParaRPr lang="en-US" sz="2800" dirty="0"/>
        </a:p>
      </dgm:t>
    </dgm:pt>
    <dgm:pt modelId="{C9636AA6-2915-4252-8DD9-E08981443D16}" type="parTrans" cxnId="{9BDD8D3F-9167-4BFC-86AE-A3DB19385A11}">
      <dgm:prSet/>
      <dgm:spPr/>
      <dgm:t>
        <a:bodyPr/>
        <a:lstStyle/>
        <a:p>
          <a:endParaRPr lang="en-US"/>
        </a:p>
      </dgm:t>
    </dgm:pt>
    <dgm:pt modelId="{B516B85F-A603-4EDD-AD6A-5559B5C510D1}" type="sibTrans" cxnId="{9BDD8D3F-9167-4BFC-86AE-A3DB19385A11}">
      <dgm:prSet/>
      <dgm:spPr/>
      <dgm:t>
        <a:bodyPr/>
        <a:lstStyle/>
        <a:p>
          <a:endParaRPr lang="en-US"/>
        </a:p>
      </dgm:t>
    </dgm:pt>
    <dgm:pt modelId="{5F8812B3-7C42-4F42-B089-50ABB897EB91}">
      <dgm:prSet custT="1"/>
      <dgm:spPr/>
      <dgm:t>
        <a:bodyPr/>
        <a:lstStyle/>
        <a:p>
          <a:r>
            <a:rPr lang="en-US" sz="2400" dirty="0" smtClean="0"/>
            <a:t>Profound activation of mononuclear cells </a:t>
          </a:r>
          <a:endParaRPr lang="en-US" sz="2400" dirty="0"/>
        </a:p>
      </dgm:t>
    </dgm:pt>
    <dgm:pt modelId="{10ED2EDF-CAB1-43D0-B1DC-F17832FE4914}" type="parTrans" cxnId="{6FFB4B27-1CBE-478F-B832-EE61659F2755}">
      <dgm:prSet/>
      <dgm:spPr/>
      <dgm:t>
        <a:bodyPr/>
        <a:lstStyle/>
        <a:p>
          <a:endParaRPr lang="en-US"/>
        </a:p>
      </dgm:t>
    </dgm:pt>
    <dgm:pt modelId="{875D637C-43FC-4D64-9DB6-699EA1935FC7}" type="sibTrans" cxnId="{6FFB4B27-1CBE-478F-B832-EE61659F2755}">
      <dgm:prSet/>
      <dgm:spPr/>
      <dgm:t>
        <a:bodyPr/>
        <a:lstStyle/>
        <a:p>
          <a:endParaRPr lang="en-US"/>
        </a:p>
      </dgm:t>
    </dgm:pt>
    <dgm:pt modelId="{AADA3E8A-5C2A-48DC-8613-046026743338}">
      <dgm:prSet/>
      <dgm:spPr/>
      <dgm:t>
        <a:bodyPr/>
        <a:lstStyle/>
        <a:p>
          <a:r>
            <a:rPr lang="en-US" dirty="0" smtClean="0"/>
            <a:t>Production of potent effecter cytokines  IL1, TNF </a:t>
          </a:r>
          <a:endParaRPr lang="en-US" dirty="0"/>
        </a:p>
      </dgm:t>
    </dgm:pt>
    <dgm:pt modelId="{BD9500A7-C202-4D71-8450-FE31636D292F}" type="parTrans" cxnId="{B9C0F797-635C-4716-83CD-0422D983C160}">
      <dgm:prSet/>
      <dgm:spPr/>
      <dgm:t>
        <a:bodyPr/>
        <a:lstStyle/>
        <a:p>
          <a:endParaRPr lang="en-US"/>
        </a:p>
      </dgm:t>
    </dgm:pt>
    <dgm:pt modelId="{E5D7CBB6-4760-4083-BBC7-9A3B5C4CF3F4}" type="sibTrans" cxnId="{B9C0F797-635C-4716-83CD-0422D983C160}">
      <dgm:prSet/>
      <dgm:spPr/>
      <dgm:t>
        <a:bodyPr/>
        <a:lstStyle/>
        <a:p>
          <a:endParaRPr lang="en-US"/>
        </a:p>
      </dgm:t>
    </dgm:pt>
    <dgm:pt modelId="{FEA84D2C-5DB9-4BDA-809C-A73C0895BB9C}" type="pres">
      <dgm:prSet presAssocID="{34A37F7D-7BCB-4CFC-96EE-8F4446A9624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82AB376-AB66-4CA2-8834-692CD358537A}" type="pres">
      <dgm:prSet presAssocID="{36A583D5-6E02-4FF7-A225-419A88C28A91}" presName="hierRoot1" presStyleCnt="0"/>
      <dgm:spPr/>
    </dgm:pt>
    <dgm:pt modelId="{E33913A4-511B-4C2E-8438-76C0F611666B}" type="pres">
      <dgm:prSet presAssocID="{36A583D5-6E02-4FF7-A225-419A88C28A91}" presName="composite" presStyleCnt="0"/>
      <dgm:spPr/>
    </dgm:pt>
    <dgm:pt modelId="{8A865A05-63CA-406F-A699-DF8674549B7A}" type="pres">
      <dgm:prSet presAssocID="{36A583D5-6E02-4FF7-A225-419A88C28A91}" presName="background" presStyleLbl="node0" presStyleIdx="0" presStyleCnt="1"/>
      <dgm:spPr/>
    </dgm:pt>
    <dgm:pt modelId="{B406BD93-D4AB-4E0E-92C2-EC96F6CCC358}" type="pres">
      <dgm:prSet presAssocID="{36A583D5-6E02-4FF7-A225-419A88C28A91}" presName="text" presStyleLbl="fgAcc0" presStyleIdx="0" presStyleCnt="1" custScaleX="455933" custScaleY="5435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4F2AE1-1FDC-4B01-8971-C9C3943E3CFE}" type="pres">
      <dgm:prSet presAssocID="{36A583D5-6E02-4FF7-A225-419A88C28A91}" presName="hierChild2" presStyleCnt="0"/>
      <dgm:spPr/>
    </dgm:pt>
    <dgm:pt modelId="{E5285FC9-CE97-40E4-A71A-267563392130}" type="pres">
      <dgm:prSet presAssocID="{4C01ADA5-06D8-47CE-BDD5-C465D432D34D}" presName="Name10" presStyleLbl="parChTrans1D2" presStyleIdx="0" presStyleCnt="1"/>
      <dgm:spPr/>
      <dgm:t>
        <a:bodyPr/>
        <a:lstStyle/>
        <a:p>
          <a:endParaRPr lang="en-US"/>
        </a:p>
      </dgm:t>
    </dgm:pt>
    <dgm:pt modelId="{7672080A-EAB9-46A8-A184-7662B62BF0E9}" type="pres">
      <dgm:prSet presAssocID="{6AFFE384-ED38-41A6-B176-9CB46560D9F9}" presName="hierRoot2" presStyleCnt="0"/>
      <dgm:spPr/>
    </dgm:pt>
    <dgm:pt modelId="{30D96F30-FC0F-4821-9366-81AD33E3299A}" type="pres">
      <dgm:prSet presAssocID="{6AFFE384-ED38-41A6-B176-9CB46560D9F9}" presName="composite2" presStyleCnt="0"/>
      <dgm:spPr/>
    </dgm:pt>
    <dgm:pt modelId="{6B4AE4B0-8383-4674-AA0C-AB0DF4B12F99}" type="pres">
      <dgm:prSet presAssocID="{6AFFE384-ED38-41A6-B176-9CB46560D9F9}" presName="background2" presStyleLbl="node2" presStyleIdx="0" presStyleCnt="1"/>
      <dgm:spPr/>
    </dgm:pt>
    <dgm:pt modelId="{9781DAB9-9995-4668-9FF2-81CA1C97C48F}" type="pres">
      <dgm:prSet presAssocID="{6AFFE384-ED38-41A6-B176-9CB46560D9F9}" presName="text2" presStyleLbl="fgAcc2" presStyleIdx="0" presStyleCnt="1" custScaleX="153045" custScaleY="465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5098EB-A938-4740-94D7-95C922CEFDD6}" type="pres">
      <dgm:prSet presAssocID="{6AFFE384-ED38-41A6-B176-9CB46560D9F9}" presName="hierChild3" presStyleCnt="0"/>
      <dgm:spPr/>
    </dgm:pt>
    <dgm:pt modelId="{2ACA10FE-348B-497B-8C08-368C7A7A1A41}" type="pres">
      <dgm:prSet presAssocID="{59A5A547-CBED-4F43-9B52-8F93A49DD2E7}" presName="Name17" presStyleLbl="parChTrans1D3" presStyleIdx="0" presStyleCnt="1"/>
      <dgm:spPr/>
      <dgm:t>
        <a:bodyPr/>
        <a:lstStyle/>
        <a:p>
          <a:endParaRPr lang="en-US"/>
        </a:p>
      </dgm:t>
    </dgm:pt>
    <dgm:pt modelId="{ADC0775B-A144-49DA-AD1E-321BE306C2DF}" type="pres">
      <dgm:prSet presAssocID="{433B5041-E46B-4A59-908B-404AD5B1D4B3}" presName="hierRoot3" presStyleCnt="0"/>
      <dgm:spPr/>
    </dgm:pt>
    <dgm:pt modelId="{465FE744-1835-44DF-8B0E-BE182A2F98CE}" type="pres">
      <dgm:prSet presAssocID="{433B5041-E46B-4A59-908B-404AD5B1D4B3}" presName="composite3" presStyleCnt="0"/>
      <dgm:spPr/>
    </dgm:pt>
    <dgm:pt modelId="{759C23D5-765C-48DF-80F5-509CC1009F98}" type="pres">
      <dgm:prSet presAssocID="{433B5041-E46B-4A59-908B-404AD5B1D4B3}" presName="background3" presStyleLbl="node3" presStyleIdx="0" presStyleCnt="1"/>
      <dgm:spPr/>
    </dgm:pt>
    <dgm:pt modelId="{B8406D9D-2560-4101-BCA8-6A92CF483ECE}" type="pres">
      <dgm:prSet presAssocID="{433B5041-E46B-4A59-908B-404AD5B1D4B3}" presName="text3" presStyleLbl="fgAcc3" presStyleIdx="0" presStyleCnt="1" custScaleX="152171" custScaleY="4085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15049C-6D09-48EF-B975-906F922B6CED}" type="pres">
      <dgm:prSet presAssocID="{433B5041-E46B-4A59-908B-404AD5B1D4B3}" presName="hierChild4" presStyleCnt="0"/>
      <dgm:spPr/>
    </dgm:pt>
    <dgm:pt modelId="{1F771DBB-CC21-479A-86E0-527CDDD5FEFC}" type="pres">
      <dgm:prSet presAssocID="{C9636AA6-2915-4252-8DD9-E08981443D16}" presName="Name23" presStyleLbl="parChTrans1D4" presStyleIdx="0" presStyleCnt="3"/>
      <dgm:spPr/>
      <dgm:t>
        <a:bodyPr/>
        <a:lstStyle/>
        <a:p>
          <a:endParaRPr lang="en-US"/>
        </a:p>
      </dgm:t>
    </dgm:pt>
    <dgm:pt modelId="{EDB5FB6C-E575-4F09-A431-D267B7621A7C}" type="pres">
      <dgm:prSet presAssocID="{39286046-2CC2-479F-981C-D41E9789A3BC}" presName="hierRoot4" presStyleCnt="0"/>
      <dgm:spPr/>
    </dgm:pt>
    <dgm:pt modelId="{17C28472-347D-47B9-8C3B-0E5C79D1470B}" type="pres">
      <dgm:prSet presAssocID="{39286046-2CC2-479F-981C-D41E9789A3BC}" presName="composite4" presStyleCnt="0"/>
      <dgm:spPr/>
    </dgm:pt>
    <dgm:pt modelId="{C5B070E2-630E-4C3C-B86B-7AA6D594C0B3}" type="pres">
      <dgm:prSet presAssocID="{39286046-2CC2-479F-981C-D41E9789A3BC}" presName="background4" presStyleLbl="node4" presStyleIdx="0" presStyleCnt="3"/>
      <dgm:spPr/>
    </dgm:pt>
    <dgm:pt modelId="{A2337C50-75BA-4F2F-8745-71AC9993A480}" type="pres">
      <dgm:prSet presAssocID="{39286046-2CC2-479F-981C-D41E9789A3BC}" presName="text4" presStyleLbl="fgAcc4" presStyleIdx="0" presStyleCnt="3" custScaleX="354944" custScaleY="444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DD1597-8AEF-4840-83FC-547985D159D2}" type="pres">
      <dgm:prSet presAssocID="{39286046-2CC2-479F-981C-D41E9789A3BC}" presName="hierChild5" presStyleCnt="0"/>
      <dgm:spPr/>
    </dgm:pt>
    <dgm:pt modelId="{522CF6AF-4CD2-4CDE-A317-CE9C6ECE50B0}" type="pres">
      <dgm:prSet presAssocID="{10ED2EDF-CAB1-43D0-B1DC-F17832FE4914}" presName="Name23" presStyleLbl="parChTrans1D4" presStyleIdx="1" presStyleCnt="3"/>
      <dgm:spPr/>
      <dgm:t>
        <a:bodyPr/>
        <a:lstStyle/>
        <a:p>
          <a:endParaRPr lang="en-US"/>
        </a:p>
      </dgm:t>
    </dgm:pt>
    <dgm:pt modelId="{BBC183C0-E9F3-4EF2-B90E-E7BBDBBC8053}" type="pres">
      <dgm:prSet presAssocID="{5F8812B3-7C42-4F42-B089-50ABB897EB91}" presName="hierRoot4" presStyleCnt="0"/>
      <dgm:spPr/>
    </dgm:pt>
    <dgm:pt modelId="{ED2704CF-F4E2-446B-88FB-34255C176A1D}" type="pres">
      <dgm:prSet presAssocID="{5F8812B3-7C42-4F42-B089-50ABB897EB91}" presName="composite4" presStyleCnt="0"/>
      <dgm:spPr/>
    </dgm:pt>
    <dgm:pt modelId="{24F5316D-6EF6-49BD-AD37-21EF723692C8}" type="pres">
      <dgm:prSet presAssocID="{5F8812B3-7C42-4F42-B089-50ABB897EB91}" presName="background4" presStyleLbl="node4" presStyleIdx="1" presStyleCnt="3"/>
      <dgm:spPr/>
    </dgm:pt>
    <dgm:pt modelId="{8189B8CA-2953-48AA-BB27-76129EAFE025}" type="pres">
      <dgm:prSet presAssocID="{5F8812B3-7C42-4F42-B089-50ABB897EB91}" presName="text4" presStyleLbl="fgAcc4" presStyleIdx="1" presStyleCnt="3" custScaleX="372576" custScaleY="4442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20B354-C12B-42A5-96DF-DFB44152B3D8}" type="pres">
      <dgm:prSet presAssocID="{5F8812B3-7C42-4F42-B089-50ABB897EB91}" presName="hierChild5" presStyleCnt="0"/>
      <dgm:spPr/>
    </dgm:pt>
    <dgm:pt modelId="{AC7047FB-F672-4F5A-8CFC-357F0CCFCAD9}" type="pres">
      <dgm:prSet presAssocID="{BD9500A7-C202-4D71-8450-FE31636D292F}" presName="Name23" presStyleLbl="parChTrans1D4" presStyleIdx="2" presStyleCnt="3"/>
      <dgm:spPr/>
      <dgm:t>
        <a:bodyPr/>
        <a:lstStyle/>
        <a:p>
          <a:endParaRPr lang="en-US"/>
        </a:p>
      </dgm:t>
    </dgm:pt>
    <dgm:pt modelId="{99788995-58FF-42F9-BCAE-7F8894AAA71E}" type="pres">
      <dgm:prSet presAssocID="{AADA3E8A-5C2A-48DC-8613-046026743338}" presName="hierRoot4" presStyleCnt="0"/>
      <dgm:spPr/>
    </dgm:pt>
    <dgm:pt modelId="{51CC6965-2B79-460B-A8EF-704432ED88C3}" type="pres">
      <dgm:prSet presAssocID="{AADA3E8A-5C2A-48DC-8613-046026743338}" presName="composite4" presStyleCnt="0"/>
      <dgm:spPr/>
    </dgm:pt>
    <dgm:pt modelId="{46FE944D-4971-4C5E-8888-770A5A425062}" type="pres">
      <dgm:prSet presAssocID="{AADA3E8A-5C2A-48DC-8613-046026743338}" presName="background4" presStyleLbl="node4" presStyleIdx="2" presStyleCnt="3"/>
      <dgm:spPr/>
    </dgm:pt>
    <dgm:pt modelId="{5F1A97A5-FCE0-4CC3-8C19-C03A4063B194}" type="pres">
      <dgm:prSet presAssocID="{AADA3E8A-5C2A-48DC-8613-046026743338}" presName="text4" presStyleLbl="fgAcc4" presStyleIdx="2" presStyleCnt="3" custScaleX="372576" custScaleY="444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78F23A-A61D-49CB-81C6-A38278E14F4E}" type="pres">
      <dgm:prSet presAssocID="{AADA3E8A-5C2A-48DC-8613-046026743338}" presName="hierChild5" presStyleCnt="0"/>
      <dgm:spPr/>
    </dgm:pt>
  </dgm:ptLst>
  <dgm:cxnLst>
    <dgm:cxn modelId="{2FD52E57-F285-4CC7-80A5-FC14CEEAA73B}" type="presOf" srcId="{433B5041-E46B-4A59-908B-404AD5B1D4B3}" destId="{B8406D9D-2560-4101-BCA8-6A92CF483ECE}" srcOrd="0" destOrd="0" presId="urn:microsoft.com/office/officeart/2005/8/layout/hierarchy1"/>
    <dgm:cxn modelId="{6F3392EA-399A-4D36-B283-CBE640C31E7D}" type="presOf" srcId="{10ED2EDF-CAB1-43D0-B1DC-F17832FE4914}" destId="{522CF6AF-4CD2-4CDE-A317-CE9C6ECE50B0}" srcOrd="0" destOrd="0" presId="urn:microsoft.com/office/officeart/2005/8/layout/hierarchy1"/>
    <dgm:cxn modelId="{9F11705A-6232-440F-B6F8-A60D76C6FB89}" type="presOf" srcId="{4C01ADA5-06D8-47CE-BDD5-C465D432D34D}" destId="{E5285FC9-CE97-40E4-A71A-267563392130}" srcOrd="0" destOrd="0" presId="urn:microsoft.com/office/officeart/2005/8/layout/hierarchy1"/>
    <dgm:cxn modelId="{B95310F8-FAFE-4126-9BA5-C265A995F1C6}" srcId="{6AFFE384-ED38-41A6-B176-9CB46560D9F9}" destId="{433B5041-E46B-4A59-908B-404AD5B1D4B3}" srcOrd="0" destOrd="0" parTransId="{59A5A547-CBED-4F43-9B52-8F93A49DD2E7}" sibTransId="{72D6FD26-92F5-479D-95EE-78A57C7399AF}"/>
    <dgm:cxn modelId="{A5FDA8EE-5324-4922-9FC9-FAB8BFBFB48C}" type="presOf" srcId="{C9636AA6-2915-4252-8DD9-E08981443D16}" destId="{1F771DBB-CC21-479A-86E0-527CDDD5FEFC}" srcOrd="0" destOrd="0" presId="urn:microsoft.com/office/officeart/2005/8/layout/hierarchy1"/>
    <dgm:cxn modelId="{9BDD8D3F-9167-4BFC-86AE-A3DB19385A11}" srcId="{433B5041-E46B-4A59-908B-404AD5B1D4B3}" destId="{39286046-2CC2-479F-981C-D41E9789A3BC}" srcOrd="0" destOrd="0" parTransId="{C9636AA6-2915-4252-8DD9-E08981443D16}" sibTransId="{B516B85F-A603-4EDD-AD6A-5559B5C510D1}"/>
    <dgm:cxn modelId="{755FC6D8-6FD4-4A48-A98F-853CB08A0F21}" srcId="{36A583D5-6E02-4FF7-A225-419A88C28A91}" destId="{6AFFE384-ED38-41A6-B176-9CB46560D9F9}" srcOrd="0" destOrd="0" parTransId="{4C01ADA5-06D8-47CE-BDD5-C465D432D34D}" sibTransId="{011878B2-2B1B-4A9B-BE96-8C5555FCE3DF}"/>
    <dgm:cxn modelId="{92D49ABF-1AA2-46DB-BB7B-FE3419B71594}" type="presOf" srcId="{39286046-2CC2-479F-981C-D41E9789A3BC}" destId="{A2337C50-75BA-4F2F-8745-71AC9993A480}" srcOrd="0" destOrd="0" presId="urn:microsoft.com/office/officeart/2005/8/layout/hierarchy1"/>
    <dgm:cxn modelId="{94E636AD-995A-4EA1-A033-E0DD128C877F}" type="presOf" srcId="{34A37F7D-7BCB-4CFC-96EE-8F4446A9624B}" destId="{FEA84D2C-5DB9-4BDA-809C-A73C0895BB9C}" srcOrd="0" destOrd="0" presId="urn:microsoft.com/office/officeart/2005/8/layout/hierarchy1"/>
    <dgm:cxn modelId="{92881FBF-3F14-4E11-B9D4-618431625351}" type="presOf" srcId="{BD9500A7-C202-4D71-8450-FE31636D292F}" destId="{AC7047FB-F672-4F5A-8CFC-357F0CCFCAD9}" srcOrd="0" destOrd="0" presId="urn:microsoft.com/office/officeart/2005/8/layout/hierarchy1"/>
    <dgm:cxn modelId="{2AF1C2AB-E77F-40DC-92C6-5EECC0396D18}" type="presOf" srcId="{5F8812B3-7C42-4F42-B089-50ABB897EB91}" destId="{8189B8CA-2953-48AA-BB27-76129EAFE025}" srcOrd="0" destOrd="0" presId="urn:microsoft.com/office/officeart/2005/8/layout/hierarchy1"/>
    <dgm:cxn modelId="{601C6345-1279-4994-9C9E-28E62B3927DE}" type="presOf" srcId="{59A5A547-CBED-4F43-9B52-8F93A49DD2E7}" destId="{2ACA10FE-348B-497B-8C08-368C7A7A1A41}" srcOrd="0" destOrd="0" presId="urn:microsoft.com/office/officeart/2005/8/layout/hierarchy1"/>
    <dgm:cxn modelId="{27FD5D24-8032-43BC-8775-34DBAA880F3B}" type="presOf" srcId="{AADA3E8A-5C2A-48DC-8613-046026743338}" destId="{5F1A97A5-FCE0-4CC3-8C19-C03A4063B194}" srcOrd="0" destOrd="0" presId="urn:microsoft.com/office/officeart/2005/8/layout/hierarchy1"/>
    <dgm:cxn modelId="{6FFB4B27-1CBE-478F-B832-EE61659F2755}" srcId="{39286046-2CC2-479F-981C-D41E9789A3BC}" destId="{5F8812B3-7C42-4F42-B089-50ABB897EB91}" srcOrd="0" destOrd="0" parTransId="{10ED2EDF-CAB1-43D0-B1DC-F17832FE4914}" sibTransId="{875D637C-43FC-4D64-9DB6-699EA1935FC7}"/>
    <dgm:cxn modelId="{AB070192-9278-4658-AA46-5C87EA0BD5A1}" type="presOf" srcId="{6AFFE384-ED38-41A6-B176-9CB46560D9F9}" destId="{9781DAB9-9995-4668-9FF2-81CA1C97C48F}" srcOrd="0" destOrd="0" presId="urn:microsoft.com/office/officeart/2005/8/layout/hierarchy1"/>
    <dgm:cxn modelId="{5F07BC0B-270A-4DE8-B32D-09A05C8B4CA9}" srcId="{34A37F7D-7BCB-4CFC-96EE-8F4446A9624B}" destId="{36A583D5-6E02-4FF7-A225-419A88C28A91}" srcOrd="0" destOrd="0" parTransId="{FE6B4C47-C1F3-4262-BD3E-5C320E9E9E60}" sibTransId="{F8EF5008-D0E0-45E1-946E-EAFEC13BB82B}"/>
    <dgm:cxn modelId="{B9C0F797-635C-4716-83CD-0422D983C160}" srcId="{5F8812B3-7C42-4F42-B089-50ABB897EB91}" destId="{AADA3E8A-5C2A-48DC-8613-046026743338}" srcOrd="0" destOrd="0" parTransId="{BD9500A7-C202-4D71-8450-FE31636D292F}" sibTransId="{E5D7CBB6-4760-4083-BBC7-9A3B5C4CF3F4}"/>
    <dgm:cxn modelId="{55A33006-7A99-4321-BC06-058579CD7B38}" type="presOf" srcId="{36A583D5-6E02-4FF7-A225-419A88C28A91}" destId="{B406BD93-D4AB-4E0E-92C2-EC96F6CCC358}" srcOrd="0" destOrd="0" presId="urn:microsoft.com/office/officeart/2005/8/layout/hierarchy1"/>
    <dgm:cxn modelId="{9C5FD68A-18E1-4F02-B91B-16F6C5DF2875}" type="presParOf" srcId="{FEA84D2C-5DB9-4BDA-809C-A73C0895BB9C}" destId="{F82AB376-AB66-4CA2-8834-692CD358537A}" srcOrd="0" destOrd="0" presId="urn:microsoft.com/office/officeart/2005/8/layout/hierarchy1"/>
    <dgm:cxn modelId="{A3485475-3228-47A3-B9D9-D88258BE5B14}" type="presParOf" srcId="{F82AB376-AB66-4CA2-8834-692CD358537A}" destId="{E33913A4-511B-4C2E-8438-76C0F611666B}" srcOrd="0" destOrd="0" presId="urn:microsoft.com/office/officeart/2005/8/layout/hierarchy1"/>
    <dgm:cxn modelId="{6E95222F-B3A6-438B-B7B7-1EB307568BD8}" type="presParOf" srcId="{E33913A4-511B-4C2E-8438-76C0F611666B}" destId="{8A865A05-63CA-406F-A699-DF8674549B7A}" srcOrd="0" destOrd="0" presId="urn:microsoft.com/office/officeart/2005/8/layout/hierarchy1"/>
    <dgm:cxn modelId="{40D30DEF-D5A9-4ED4-AA20-FB3FB063DD10}" type="presParOf" srcId="{E33913A4-511B-4C2E-8438-76C0F611666B}" destId="{B406BD93-D4AB-4E0E-92C2-EC96F6CCC358}" srcOrd="1" destOrd="0" presId="urn:microsoft.com/office/officeart/2005/8/layout/hierarchy1"/>
    <dgm:cxn modelId="{9D432E17-A5A4-41F1-BD8B-8CA5636A7318}" type="presParOf" srcId="{F82AB376-AB66-4CA2-8834-692CD358537A}" destId="{BF4F2AE1-1FDC-4B01-8971-C9C3943E3CFE}" srcOrd="1" destOrd="0" presId="urn:microsoft.com/office/officeart/2005/8/layout/hierarchy1"/>
    <dgm:cxn modelId="{A3F3A850-A1C5-4CDB-B79F-C080D54FB67A}" type="presParOf" srcId="{BF4F2AE1-1FDC-4B01-8971-C9C3943E3CFE}" destId="{E5285FC9-CE97-40E4-A71A-267563392130}" srcOrd="0" destOrd="0" presId="urn:microsoft.com/office/officeart/2005/8/layout/hierarchy1"/>
    <dgm:cxn modelId="{94B24B45-3BBF-4592-A1EB-67803AEE5907}" type="presParOf" srcId="{BF4F2AE1-1FDC-4B01-8971-C9C3943E3CFE}" destId="{7672080A-EAB9-46A8-A184-7662B62BF0E9}" srcOrd="1" destOrd="0" presId="urn:microsoft.com/office/officeart/2005/8/layout/hierarchy1"/>
    <dgm:cxn modelId="{55056CD5-D29B-472E-83F5-4CDF3F332AD1}" type="presParOf" srcId="{7672080A-EAB9-46A8-A184-7662B62BF0E9}" destId="{30D96F30-FC0F-4821-9366-81AD33E3299A}" srcOrd="0" destOrd="0" presId="urn:microsoft.com/office/officeart/2005/8/layout/hierarchy1"/>
    <dgm:cxn modelId="{9B7191E1-0CF9-42A3-8AA5-B12B29A26311}" type="presParOf" srcId="{30D96F30-FC0F-4821-9366-81AD33E3299A}" destId="{6B4AE4B0-8383-4674-AA0C-AB0DF4B12F99}" srcOrd="0" destOrd="0" presId="urn:microsoft.com/office/officeart/2005/8/layout/hierarchy1"/>
    <dgm:cxn modelId="{042A4735-E8A4-48BC-831B-845552E268EA}" type="presParOf" srcId="{30D96F30-FC0F-4821-9366-81AD33E3299A}" destId="{9781DAB9-9995-4668-9FF2-81CA1C97C48F}" srcOrd="1" destOrd="0" presId="urn:microsoft.com/office/officeart/2005/8/layout/hierarchy1"/>
    <dgm:cxn modelId="{6A8E73F7-E1D2-450D-96A3-734DD33D1DE2}" type="presParOf" srcId="{7672080A-EAB9-46A8-A184-7662B62BF0E9}" destId="{F65098EB-A938-4740-94D7-95C922CEFDD6}" srcOrd="1" destOrd="0" presId="urn:microsoft.com/office/officeart/2005/8/layout/hierarchy1"/>
    <dgm:cxn modelId="{8D77F8F2-3368-438D-BDA5-159F30D8DFDD}" type="presParOf" srcId="{F65098EB-A938-4740-94D7-95C922CEFDD6}" destId="{2ACA10FE-348B-497B-8C08-368C7A7A1A41}" srcOrd="0" destOrd="0" presId="urn:microsoft.com/office/officeart/2005/8/layout/hierarchy1"/>
    <dgm:cxn modelId="{99A782B3-C104-4A5D-A466-1CE05CBD2C50}" type="presParOf" srcId="{F65098EB-A938-4740-94D7-95C922CEFDD6}" destId="{ADC0775B-A144-49DA-AD1E-321BE306C2DF}" srcOrd="1" destOrd="0" presId="urn:microsoft.com/office/officeart/2005/8/layout/hierarchy1"/>
    <dgm:cxn modelId="{80A266DE-5A32-4451-B2AC-410F4D79F67B}" type="presParOf" srcId="{ADC0775B-A144-49DA-AD1E-321BE306C2DF}" destId="{465FE744-1835-44DF-8B0E-BE182A2F98CE}" srcOrd="0" destOrd="0" presId="urn:microsoft.com/office/officeart/2005/8/layout/hierarchy1"/>
    <dgm:cxn modelId="{F50695E9-B394-407E-8AAB-FEFEEC4E3B89}" type="presParOf" srcId="{465FE744-1835-44DF-8B0E-BE182A2F98CE}" destId="{759C23D5-765C-48DF-80F5-509CC1009F98}" srcOrd="0" destOrd="0" presId="urn:microsoft.com/office/officeart/2005/8/layout/hierarchy1"/>
    <dgm:cxn modelId="{63AAEDC7-C2EF-4834-A2CE-F758474F2861}" type="presParOf" srcId="{465FE744-1835-44DF-8B0E-BE182A2F98CE}" destId="{B8406D9D-2560-4101-BCA8-6A92CF483ECE}" srcOrd="1" destOrd="0" presId="urn:microsoft.com/office/officeart/2005/8/layout/hierarchy1"/>
    <dgm:cxn modelId="{46A696AC-F7A3-4FBA-B580-746D85E2EF07}" type="presParOf" srcId="{ADC0775B-A144-49DA-AD1E-321BE306C2DF}" destId="{1315049C-6D09-48EF-B975-906F922B6CED}" srcOrd="1" destOrd="0" presId="urn:microsoft.com/office/officeart/2005/8/layout/hierarchy1"/>
    <dgm:cxn modelId="{8FF7D5C6-CB90-4CBD-B12C-4F0D6E2F5239}" type="presParOf" srcId="{1315049C-6D09-48EF-B975-906F922B6CED}" destId="{1F771DBB-CC21-479A-86E0-527CDDD5FEFC}" srcOrd="0" destOrd="0" presId="urn:microsoft.com/office/officeart/2005/8/layout/hierarchy1"/>
    <dgm:cxn modelId="{D3081531-7D5E-4BC7-9CFC-5098E08581BA}" type="presParOf" srcId="{1315049C-6D09-48EF-B975-906F922B6CED}" destId="{EDB5FB6C-E575-4F09-A431-D267B7621A7C}" srcOrd="1" destOrd="0" presId="urn:microsoft.com/office/officeart/2005/8/layout/hierarchy1"/>
    <dgm:cxn modelId="{D467D373-BB72-4B51-9998-AD67C69439CE}" type="presParOf" srcId="{EDB5FB6C-E575-4F09-A431-D267B7621A7C}" destId="{17C28472-347D-47B9-8C3B-0E5C79D1470B}" srcOrd="0" destOrd="0" presId="urn:microsoft.com/office/officeart/2005/8/layout/hierarchy1"/>
    <dgm:cxn modelId="{5CEE7E96-9302-4F9E-8974-3D947F04B2A5}" type="presParOf" srcId="{17C28472-347D-47B9-8C3B-0E5C79D1470B}" destId="{C5B070E2-630E-4C3C-B86B-7AA6D594C0B3}" srcOrd="0" destOrd="0" presId="urn:microsoft.com/office/officeart/2005/8/layout/hierarchy1"/>
    <dgm:cxn modelId="{484DA76C-6ACF-407B-B071-2C6960FB5C38}" type="presParOf" srcId="{17C28472-347D-47B9-8C3B-0E5C79D1470B}" destId="{A2337C50-75BA-4F2F-8745-71AC9993A480}" srcOrd="1" destOrd="0" presId="urn:microsoft.com/office/officeart/2005/8/layout/hierarchy1"/>
    <dgm:cxn modelId="{095463C9-B105-422B-934D-96DD9A2CCCDB}" type="presParOf" srcId="{EDB5FB6C-E575-4F09-A431-D267B7621A7C}" destId="{88DD1597-8AEF-4840-83FC-547985D159D2}" srcOrd="1" destOrd="0" presId="urn:microsoft.com/office/officeart/2005/8/layout/hierarchy1"/>
    <dgm:cxn modelId="{76CB1EB9-44B9-4FCF-83DB-2C6566910673}" type="presParOf" srcId="{88DD1597-8AEF-4840-83FC-547985D159D2}" destId="{522CF6AF-4CD2-4CDE-A317-CE9C6ECE50B0}" srcOrd="0" destOrd="0" presId="urn:microsoft.com/office/officeart/2005/8/layout/hierarchy1"/>
    <dgm:cxn modelId="{74863590-1109-4FE1-A96B-D5BB8333E669}" type="presParOf" srcId="{88DD1597-8AEF-4840-83FC-547985D159D2}" destId="{BBC183C0-E9F3-4EF2-B90E-E7BBDBBC8053}" srcOrd="1" destOrd="0" presId="urn:microsoft.com/office/officeart/2005/8/layout/hierarchy1"/>
    <dgm:cxn modelId="{25F6F7F5-CA63-4A6E-AA11-B0357D679CB4}" type="presParOf" srcId="{BBC183C0-E9F3-4EF2-B90E-E7BBDBBC8053}" destId="{ED2704CF-F4E2-446B-88FB-34255C176A1D}" srcOrd="0" destOrd="0" presId="urn:microsoft.com/office/officeart/2005/8/layout/hierarchy1"/>
    <dgm:cxn modelId="{34A1C5A0-8244-4067-9358-19A4B7B9A7B5}" type="presParOf" srcId="{ED2704CF-F4E2-446B-88FB-34255C176A1D}" destId="{24F5316D-6EF6-49BD-AD37-21EF723692C8}" srcOrd="0" destOrd="0" presId="urn:microsoft.com/office/officeart/2005/8/layout/hierarchy1"/>
    <dgm:cxn modelId="{D0128780-E473-4827-9B61-A2F7E8BF2319}" type="presParOf" srcId="{ED2704CF-F4E2-446B-88FB-34255C176A1D}" destId="{8189B8CA-2953-48AA-BB27-76129EAFE025}" srcOrd="1" destOrd="0" presId="urn:microsoft.com/office/officeart/2005/8/layout/hierarchy1"/>
    <dgm:cxn modelId="{707DD468-7FD8-4427-81CE-528324D22340}" type="presParOf" srcId="{BBC183C0-E9F3-4EF2-B90E-E7BBDBBC8053}" destId="{5F20B354-C12B-42A5-96DF-DFB44152B3D8}" srcOrd="1" destOrd="0" presId="urn:microsoft.com/office/officeart/2005/8/layout/hierarchy1"/>
    <dgm:cxn modelId="{6F668F9D-F1F3-457C-AC74-B83F3EE5AB18}" type="presParOf" srcId="{5F20B354-C12B-42A5-96DF-DFB44152B3D8}" destId="{AC7047FB-F672-4F5A-8CFC-357F0CCFCAD9}" srcOrd="0" destOrd="0" presId="urn:microsoft.com/office/officeart/2005/8/layout/hierarchy1"/>
    <dgm:cxn modelId="{25650305-DBCA-4519-B93A-1368900AE745}" type="presParOf" srcId="{5F20B354-C12B-42A5-96DF-DFB44152B3D8}" destId="{99788995-58FF-42F9-BCAE-7F8894AAA71E}" srcOrd="1" destOrd="0" presId="urn:microsoft.com/office/officeart/2005/8/layout/hierarchy1"/>
    <dgm:cxn modelId="{C1D52C17-34B1-42AD-9C49-0A5955FFBAC8}" type="presParOf" srcId="{99788995-58FF-42F9-BCAE-7F8894AAA71E}" destId="{51CC6965-2B79-460B-A8EF-704432ED88C3}" srcOrd="0" destOrd="0" presId="urn:microsoft.com/office/officeart/2005/8/layout/hierarchy1"/>
    <dgm:cxn modelId="{48DDCE0F-47F5-432F-ABA2-048B5E5A3814}" type="presParOf" srcId="{51CC6965-2B79-460B-A8EF-704432ED88C3}" destId="{46FE944D-4971-4C5E-8888-770A5A425062}" srcOrd="0" destOrd="0" presId="urn:microsoft.com/office/officeart/2005/8/layout/hierarchy1"/>
    <dgm:cxn modelId="{5460F7D4-2C47-44FF-8221-426EE9BCE58B}" type="presParOf" srcId="{51CC6965-2B79-460B-A8EF-704432ED88C3}" destId="{5F1A97A5-FCE0-4CC3-8C19-C03A4063B194}" srcOrd="1" destOrd="0" presId="urn:microsoft.com/office/officeart/2005/8/layout/hierarchy1"/>
    <dgm:cxn modelId="{CA9DD418-E208-4F30-920B-67287994BECE}" type="presParOf" srcId="{99788995-58FF-42F9-BCAE-7F8894AAA71E}" destId="{E878F23A-A61D-49CB-81C6-A38278E14F4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C7047FB-F672-4F5A-8CFC-357F0CCFCAD9}">
      <dsp:nvSpPr>
        <dsp:cNvPr id="0" name=""/>
        <dsp:cNvSpPr/>
      </dsp:nvSpPr>
      <dsp:spPr>
        <a:xfrm>
          <a:off x="3896844" y="5227727"/>
          <a:ext cx="91440" cy="5027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74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CF6AF-4CD2-4CDE-A317-CE9C6ECE50B0}">
      <dsp:nvSpPr>
        <dsp:cNvPr id="0" name=""/>
        <dsp:cNvSpPr/>
      </dsp:nvSpPr>
      <dsp:spPr>
        <a:xfrm>
          <a:off x="3896844" y="4237361"/>
          <a:ext cx="91440" cy="5027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74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71DBB-CC21-479A-86E0-527CDDD5FEFC}">
      <dsp:nvSpPr>
        <dsp:cNvPr id="0" name=""/>
        <dsp:cNvSpPr/>
      </dsp:nvSpPr>
      <dsp:spPr>
        <a:xfrm>
          <a:off x="3896844" y="3246984"/>
          <a:ext cx="91440" cy="5027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74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CA10FE-348B-497B-8C08-368C7A7A1A41}">
      <dsp:nvSpPr>
        <dsp:cNvPr id="0" name=""/>
        <dsp:cNvSpPr/>
      </dsp:nvSpPr>
      <dsp:spPr>
        <a:xfrm>
          <a:off x="3896844" y="2295739"/>
          <a:ext cx="91440" cy="5027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743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85FC9-CE97-40E4-A71A-267563392130}">
      <dsp:nvSpPr>
        <dsp:cNvPr id="0" name=""/>
        <dsp:cNvSpPr/>
      </dsp:nvSpPr>
      <dsp:spPr>
        <a:xfrm>
          <a:off x="3896844" y="1282398"/>
          <a:ext cx="91440" cy="5027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743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865A05-63CA-406F-A699-DF8674549B7A}">
      <dsp:nvSpPr>
        <dsp:cNvPr id="0" name=""/>
        <dsp:cNvSpPr/>
      </dsp:nvSpPr>
      <dsp:spPr>
        <a:xfrm>
          <a:off x="1864" y="685797"/>
          <a:ext cx="7881400" cy="596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06BD93-D4AB-4E0E-92C2-EC96F6CCC358}">
      <dsp:nvSpPr>
        <dsp:cNvPr id="0" name=""/>
        <dsp:cNvSpPr/>
      </dsp:nvSpPr>
      <dsp:spPr>
        <a:xfrm>
          <a:off x="193934" y="868264"/>
          <a:ext cx="7881400" cy="5966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Free LPS </a:t>
          </a:r>
          <a:r>
            <a:rPr lang="en-US" sz="2800" kern="1200" dirty="0" smtClean="0">
              <a:sym typeface="Wingdings" pitchFamily="2" charset="2"/>
            </a:rPr>
            <a:t>Cir. LPS binding protein </a:t>
          </a:r>
          <a:r>
            <a:rPr lang="en-US" sz="2800" kern="1200" dirty="0" smtClean="0"/>
            <a:t> </a:t>
          </a:r>
          <a:endParaRPr lang="en-US" sz="2800" kern="1200" dirty="0"/>
        </a:p>
      </dsp:txBody>
      <dsp:txXfrm>
        <a:off x="193934" y="868264"/>
        <a:ext cx="7881400" cy="596600"/>
      </dsp:txXfrm>
    </dsp:sp>
    <dsp:sp modelId="{6B4AE4B0-8383-4674-AA0C-AB0DF4B12F99}">
      <dsp:nvSpPr>
        <dsp:cNvPr id="0" name=""/>
        <dsp:cNvSpPr/>
      </dsp:nvSpPr>
      <dsp:spPr>
        <a:xfrm>
          <a:off x="2619773" y="1785141"/>
          <a:ext cx="2645583" cy="5105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1DAB9-9995-4668-9FF2-81CA1C97C48F}">
      <dsp:nvSpPr>
        <dsp:cNvPr id="0" name=""/>
        <dsp:cNvSpPr/>
      </dsp:nvSpPr>
      <dsp:spPr>
        <a:xfrm>
          <a:off x="2811843" y="1967608"/>
          <a:ext cx="2645583" cy="510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Complex </a:t>
          </a:r>
          <a:endParaRPr lang="en-US" sz="2800" kern="1200" dirty="0"/>
        </a:p>
      </dsp:txBody>
      <dsp:txXfrm>
        <a:off x="2811843" y="1967608"/>
        <a:ext cx="2645583" cy="510597"/>
      </dsp:txXfrm>
    </dsp:sp>
    <dsp:sp modelId="{759C23D5-765C-48DF-80F5-509CC1009F98}">
      <dsp:nvSpPr>
        <dsp:cNvPr id="0" name=""/>
        <dsp:cNvSpPr/>
      </dsp:nvSpPr>
      <dsp:spPr>
        <a:xfrm>
          <a:off x="2627327" y="2798482"/>
          <a:ext cx="2630475" cy="4485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406D9D-2560-4101-BCA8-6A92CF483ECE}">
      <dsp:nvSpPr>
        <dsp:cNvPr id="0" name=""/>
        <dsp:cNvSpPr/>
      </dsp:nvSpPr>
      <dsp:spPr>
        <a:xfrm>
          <a:off x="2819397" y="2980949"/>
          <a:ext cx="2630475" cy="4485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CD 14</a:t>
          </a:r>
          <a:endParaRPr lang="en-US" sz="2800" kern="1200" dirty="0"/>
        </a:p>
      </dsp:txBody>
      <dsp:txXfrm>
        <a:off x="2819397" y="2980949"/>
        <a:ext cx="2630475" cy="448501"/>
      </dsp:txXfrm>
    </dsp:sp>
    <dsp:sp modelId="{C5B070E2-630E-4C3C-B86B-7AA6D594C0B3}">
      <dsp:nvSpPr>
        <dsp:cNvPr id="0" name=""/>
        <dsp:cNvSpPr/>
      </dsp:nvSpPr>
      <dsp:spPr>
        <a:xfrm>
          <a:off x="874728" y="3749727"/>
          <a:ext cx="6135672" cy="4876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37C50-75BA-4F2F-8745-71AC9993A480}">
      <dsp:nvSpPr>
        <dsp:cNvPr id="0" name=""/>
        <dsp:cNvSpPr/>
      </dsp:nvSpPr>
      <dsp:spPr>
        <a:xfrm>
          <a:off x="1066798" y="3932194"/>
          <a:ext cx="6135672" cy="4876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I/C signaling via TLR - 4</a:t>
          </a:r>
          <a:endParaRPr lang="en-US" sz="2800" kern="1200" dirty="0"/>
        </a:p>
      </dsp:txBody>
      <dsp:txXfrm>
        <a:off x="1066798" y="3932194"/>
        <a:ext cx="6135672" cy="487633"/>
      </dsp:txXfrm>
    </dsp:sp>
    <dsp:sp modelId="{24F5316D-6EF6-49BD-AD37-21EF723692C8}">
      <dsp:nvSpPr>
        <dsp:cNvPr id="0" name=""/>
        <dsp:cNvSpPr/>
      </dsp:nvSpPr>
      <dsp:spPr>
        <a:xfrm>
          <a:off x="722332" y="4740104"/>
          <a:ext cx="6440465" cy="4876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89B8CA-2953-48AA-BB27-76129EAFE025}">
      <dsp:nvSpPr>
        <dsp:cNvPr id="0" name=""/>
        <dsp:cNvSpPr/>
      </dsp:nvSpPr>
      <dsp:spPr>
        <a:xfrm>
          <a:off x="914402" y="4922571"/>
          <a:ext cx="6440465" cy="4876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Profound activation of mononuclear cells </a:t>
          </a:r>
          <a:endParaRPr lang="en-US" sz="2400" kern="1200" dirty="0"/>
        </a:p>
      </dsp:txBody>
      <dsp:txXfrm>
        <a:off x="914402" y="4922571"/>
        <a:ext cx="6440465" cy="487622"/>
      </dsp:txXfrm>
    </dsp:sp>
    <dsp:sp modelId="{46FE944D-4971-4C5E-8888-770A5A425062}">
      <dsp:nvSpPr>
        <dsp:cNvPr id="0" name=""/>
        <dsp:cNvSpPr/>
      </dsp:nvSpPr>
      <dsp:spPr>
        <a:xfrm>
          <a:off x="722332" y="5730471"/>
          <a:ext cx="6440465" cy="4878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1A97A5-FCE0-4CC3-8C19-C03A4063B194}">
      <dsp:nvSpPr>
        <dsp:cNvPr id="0" name=""/>
        <dsp:cNvSpPr/>
      </dsp:nvSpPr>
      <dsp:spPr>
        <a:xfrm>
          <a:off x="914402" y="5912937"/>
          <a:ext cx="6440465" cy="4878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Production of potent effecter cytokines  IL1, TNF </a:t>
          </a:r>
          <a:endParaRPr lang="en-US" sz="1700" kern="1200" dirty="0"/>
        </a:p>
      </dsp:txBody>
      <dsp:txXfrm>
        <a:off x="914402" y="5912937"/>
        <a:ext cx="6440465" cy="4878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0B7B9-B60A-433F-A1CD-6A905F007C1C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930F8B-60A1-494C-AA73-2667D0A9C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4039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6F5E6-5CD4-4873-8922-E2AB5D2249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06B4A3-4212-4E39-93DE-E053E8F69C28}" type="datetimeFigureOut">
              <a:rPr lang="en-US" smtClean="0"/>
              <a:pPr/>
              <a:t>3/16/2020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829761"/>
          </a:xfrm>
        </p:spPr>
        <p:txBody>
          <a:bodyPr/>
          <a:lstStyle/>
          <a:p>
            <a:pPr algn="ctr"/>
            <a:r>
              <a:rPr lang="en-US" sz="6000" dirty="0" smtClean="0">
                <a:latin typeface="Agency FB" pitchFamily="34" charset="0"/>
              </a:rPr>
              <a:t>HEMODYNAMIC DISORDERS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590800"/>
            <a:ext cx="7772400" cy="2514599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By </a:t>
            </a:r>
          </a:p>
          <a:p>
            <a:pPr algn="ctr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Dr. Farzana Islam</a:t>
            </a:r>
          </a:p>
          <a:p>
            <a:pPr algn="ctr"/>
            <a:r>
              <a:rPr lang="en-US" sz="1800" dirty="0" err="1" smtClean="0"/>
              <a:t>M.Phil</a:t>
            </a:r>
            <a:r>
              <a:rPr lang="en-US" sz="1800" dirty="0" smtClean="0"/>
              <a:t> (Human Pathology) </a:t>
            </a:r>
            <a:endParaRPr lang="en-US" sz="1600" b="1" dirty="0" smtClean="0">
              <a:solidFill>
                <a:srgbClr val="FFC000"/>
              </a:solidFill>
            </a:endParaRPr>
          </a:p>
          <a:p>
            <a:pPr algn="ctr"/>
            <a:r>
              <a:rPr lang="en-US" dirty="0" smtClean="0"/>
              <a:t>Department of  Pathology </a:t>
            </a:r>
          </a:p>
          <a:p>
            <a:pPr algn="ctr"/>
            <a:r>
              <a:rPr lang="en-US" dirty="0" smtClean="0"/>
              <a:t>Sargodha Medical College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/>
              <a:t>CCF  			Venous obstruction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venous pressure	 (Thrombosis, Mass) </a:t>
            </a:r>
          </a:p>
          <a:p>
            <a:pPr>
              <a:buNone/>
            </a:pPr>
            <a:r>
              <a:rPr lang="en-US" dirty="0" smtClean="0"/>
              <a:t>		(central) 	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Capillary pressure	Prolonged dependence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Edema   </a:t>
            </a:r>
          </a:p>
          <a:p>
            <a:pPr>
              <a:buNone/>
            </a:pPr>
            <a:r>
              <a:rPr lang="en-US" dirty="0" smtClean="0"/>
              <a:t>					Arteriolar dilation </a:t>
            </a:r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dirty="0" err="1" smtClean="0"/>
              <a:t>Neurohormonal</a:t>
            </a:r>
            <a:r>
              <a:rPr lang="en-US" dirty="0" smtClean="0"/>
              <a:t> 						</a:t>
            </a:r>
            <a:r>
              <a:rPr lang="en-US" dirty="0" err="1" smtClean="0"/>
              <a:t>dysregulation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1410494" y="15613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1639094" y="29329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533400" y="2057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534194" y="3352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1639094" y="38473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5410994" y="2666206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2209800" y="3657600"/>
            <a:ext cx="3506788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2209800" y="4419600"/>
            <a:ext cx="1828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>
            <a:off x="2133600" y="4572000"/>
            <a:ext cx="1905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 losing </a:t>
            </a:r>
            <a:r>
              <a:rPr lang="en-US" dirty="0" err="1" smtClean="0"/>
              <a:t>glomeropathies</a:t>
            </a:r>
            <a:r>
              <a:rPr lang="en-US" dirty="0" smtClean="0"/>
              <a:t> (</a:t>
            </a:r>
            <a:r>
              <a:rPr lang="en-US" dirty="0" err="1" smtClean="0"/>
              <a:t>nephrotic</a:t>
            </a:r>
            <a:r>
              <a:rPr lang="en-US" dirty="0" smtClean="0"/>
              <a:t> </a:t>
            </a:r>
            <a:r>
              <a:rPr lang="en-US" dirty="0" err="1" smtClean="0"/>
              <a:t>syndorme</a:t>
            </a:r>
            <a:r>
              <a:rPr lang="en-US" dirty="0" smtClean="0"/>
              <a:t>) </a:t>
            </a:r>
          </a:p>
          <a:p>
            <a:r>
              <a:rPr lang="en-US" dirty="0" smtClean="0"/>
              <a:t>Cirrhosis of liver </a:t>
            </a:r>
          </a:p>
          <a:p>
            <a:r>
              <a:rPr lang="en-US" dirty="0" err="1" smtClean="0"/>
              <a:t>Malnutritin</a:t>
            </a:r>
            <a:r>
              <a:rPr lang="en-US" dirty="0" smtClean="0"/>
              <a:t>. </a:t>
            </a:r>
          </a:p>
          <a:p>
            <a:r>
              <a:rPr lang="en-US" dirty="0" smtClean="0"/>
              <a:t>Protein losing </a:t>
            </a:r>
            <a:r>
              <a:rPr lang="en-US" dirty="0" err="1" smtClean="0"/>
              <a:t>gastroenteropahties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Excessive loss of protein or decreased synthesis of protein leads to low level of albumin which is mainly responsible osmotic pressure.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REDUCED PLASMA OSMOTIC PRESSURE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Osmotic pressure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Excessive movement of water from intravascular to interstitial tissue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Reduced renal perfusion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Na   and </a:t>
            </a:r>
            <a:r>
              <a:rPr lang="en-US" dirty="0" err="1" smtClean="0"/>
              <a:t>Aldestrone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Partial correction in plasma volume </a:t>
            </a:r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Edema   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533400" y="7620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496094" y="14851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 flipH="1" flipV="1">
            <a:off x="496094" y="36187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496094" y="44569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2058194" y="1142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2058194" y="3199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>
            <a:off x="2057400" y="40386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516188" y="4648200"/>
            <a:ext cx="13700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2058194" y="2285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Local edema </a:t>
            </a:r>
          </a:p>
          <a:p>
            <a:pPr lvl="1"/>
            <a:r>
              <a:rPr lang="en-US" dirty="0" smtClean="0"/>
              <a:t>Inflammation </a:t>
            </a:r>
          </a:p>
          <a:p>
            <a:pPr lvl="1"/>
            <a:r>
              <a:rPr lang="en-US" dirty="0" err="1" smtClean="0"/>
              <a:t>Neoplastic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Post surgical </a:t>
            </a:r>
          </a:p>
          <a:p>
            <a:pPr lvl="1"/>
            <a:r>
              <a:rPr lang="en-US" dirty="0" smtClean="0"/>
              <a:t>Post irradiation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dirty="0" err="1" smtClean="0"/>
              <a:t>filariasis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lymphatic obstruction.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lymph node fibrosis.</a:t>
            </a:r>
          </a:p>
          <a:p>
            <a:pPr>
              <a:buNone/>
            </a:pP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			massive edema of genitalia &amp; 				lower extremities (Elephantiasis) </a:t>
            </a: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e.g. CA Breast leads to orange peal appearance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LYMPHATIC OBSTRUCTION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4381500" y="39243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4382294" y="476170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Intake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Tubular </a:t>
            </a:r>
            <a:r>
              <a:rPr lang="en-US" dirty="0" err="1" smtClean="0"/>
              <a:t>reabsorption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Renal perfusion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Renin</a:t>
            </a:r>
            <a:r>
              <a:rPr lang="en-US" dirty="0" smtClean="0"/>
              <a:t> </a:t>
            </a:r>
            <a:r>
              <a:rPr lang="en-US" dirty="0" err="1" smtClean="0"/>
              <a:t>Angiotensin</a:t>
            </a:r>
            <a:r>
              <a:rPr lang="en-US" dirty="0" smtClean="0"/>
              <a:t>, </a:t>
            </a:r>
            <a:r>
              <a:rPr lang="en-US" dirty="0" err="1" smtClean="0"/>
              <a:t>Aldosterone</a:t>
            </a:r>
            <a:r>
              <a:rPr lang="en-US" dirty="0" smtClean="0"/>
              <a:t> secretion.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 algn="ctr">
              <a:buNone/>
            </a:pPr>
            <a:r>
              <a:rPr lang="en-US" dirty="0" smtClean="0"/>
              <a:t>Edema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&amp; WATER RETENTION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609600" y="1676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610394" y="2590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572294" y="3543300"/>
            <a:ext cx="380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610394" y="44188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514600" y="4800600"/>
            <a:ext cx="12954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258094" y="2094706"/>
            <a:ext cx="380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1258094" y="3085306"/>
            <a:ext cx="380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>
            <a:off x="1258094" y="3999706"/>
            <a:ext cx="3802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Acute </a:t>
            </a:r>
          </a:p>
          <a:p>
            <a:endParaRPr lang="en-US" dirty="0" smtClean="0"/>
          </a:p>
          <a:p>
            <a:r>
              <a:rPr lang="en-US" dirty="0" smtClean="0"/>
              <a:t>Chronic </a:t>
            </a:r>
          </a:p>
          <a:p>
            <a:endParaRPr lang="en-US" dirty="0" smtClean="0"/>
          </a:p>
          <a:p>
            <a:r>
              <a:rPr lang="en-US" dirty="0" err="1" smtClean="0"/>
              <a:t>Angiogensis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INFLAMMATION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Grossly it is easily recognizable. </a:t>
            </a:r>
          </a:p>
          <a:p>
            <a:pPr>
              <a:buNone/>
            </a:pPr>
            <a:r>
              <a:rPr lang="en-US" dirty="0" smtClean="0"/>
              <a:t>Microscopy:-</a:t>
            </a:r>
          </a:p>
          <a:p>
            <a:r>
              <a:rPr lang="en-US" dirty="0" smtClean="0"/>
              <a:t>Cells are swollen </a:t>
            </a:r>
          </a:p>
          <a:p>
            <a:r>
              <a:rPr lang="en-US" dirty="0" smtClean="0"/>
              <a:t>Prominent intercellular spaces</a:t>
            </a:r>
          </a:p>
          <a:p>
            <a:r>
              <a:rPr lang="en-US" dirty="0" smtClean="0"/>
              <a:t>Incase of CCF extremities show edematous picture.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nephrotic</a:t>
            </a:r>
            <a:r>
              <a:rPr lang="en-US" dirty="0" smtClean="0"/>
              <a:t> syndrome, </a:t>
            </a:r>
            <a:r>
              <a:rPr lang="en-US" dirty="0" err="1" smtClean="0"/>
              <a:t>periorbital</a:t>
            </a:r>
            <a:r>
              <a:rPr lang="en-US" dirty="0" smtClean="0"/>
              <a:t> swelling is seen &amp; depending parts show pitting edema. </a:t>
            </a:r>
          </a:p>
          <a:p>
            <a:r>
              <a:rPr lang="en-US" dirty="0" smtClean="0"/>
              <a:t>In case of left sided heart failure pulmonary edema is the presentation in which lungs weight ranges 2/3 times  more then normal.</a:t>
            </a:r>
          </a:p>
          <a:p>
            <a:r>
              <a:rPr lang="en-US" dirty="0" smtClean="0"/>
              <a:t>Edema of brain develop due to head injury, abscess &amp; neoplasm. It may be local or generalized revealing narrow </a:t>
            </a:r>
            <a:r>
              <a:rPr lang="en-US" dirty="0" err="1" smtClean="0"/>
              <a:t>sulci</a:t>
            </a:r>
            <a:r>
              <a:rPr lang="en-US" dirty="0" smtClean="0"/>
              <a:t> &amp; swollen </a:t>
            </a:r>
            <a:r>
              <a:rPr lang="en-US" dirty="0" err="1" smtClean="0"/>
              <a:t>gyri</a:t>
            </a:r>
            <a:r>
              <a:rPr lang="en-US" dirty="0" smtClean="0"/>
              <a:t>.   </a:t>
            </a:r>
          </a:p>
          <a:p>
            <a:r>
              <a:rPr lang="en-US" dirty="0" smtClean="0"/>
              <a:t>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 45 years old male presented with </a:t>
            </a:r>
            <a:r>
              <a:rPr lang="en-US" sz="2800" b="1" dirty="0" err="1" smtClean="0">
                <a:solidFill>
                  <a:srgbClr val="FF0000"/>
                </a:solidFill>
              </a:rPr>
              <a:t>dysnea</a:t>
            </a:r>
            <a:r>
              <a:rPr lang="en-US" sz="2800" b="1" dirty="0" smtClean="0">
                <a:solidFill>
                  <a:srgbClr val="FF0000"/>
                </a:solidFill>
              </a:rPr>
              <a:t>  with ankle edema. On physical examination there is increased JVP.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800" b="1" dirty="0" smtClean="0">
                <a:solidFill>
                  <a:srgbClr val="FF0000"/>
                </a:solidFill>
              </a:rPr>
              <a:t>A 40 years female presented with </a:t>
            </a:r>
            <a:r>
              <a:rPr lang="en-US" sz="2800" b="1" dirty="0" err="1" smtClean="0">
                <a:solidFill>
                  <a:srgbClr val="FF0000"/>
                </a:solidFill>
              </a:rPr>
              <a:t>ascities</a:t>
            </a:r>
            <a:r>
              <a:rPr lang="en-US" sz="2800" b="1" dirty="0" smtClean="0">
                <a:solidFill>
                  <a:srgbClr val="FF0000"/>
                </a:solidFill>
              </a:rPr>
              <a:t>  having past history of Hepatitis. Lab test revel decreased plasma albumin and increase PT.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304800"/>
            <a:ext cx="8229600" cy="57451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609600"/>
            <a:ext cx="7848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A 50 year male presented with marked edema lower limbs with prominent inguinal swellings involving the external genitalia.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2743200"/>
            <a:ext cx="7848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u="sng" dirty="0" smtClean="0">
                <a:solidFill>
                  <a:srgbClr val="FF0000"/>
                </a:solidFill>
              </a:rPr>
              <a:t>A 50 years female presented swelling of upper limbs after mastectomy although she is having radiations for CA breast.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Hyperemia congestion both indicate local increase volume of blood.</a:t>
            </a:r>
          </a:p>
          <a:p>
            <a:r>
              <a:rPr lang="en-US" dirty="0" smtClean="0"/>
              <a:t>Hyperemia is active process due to arteriolar dilation &amp; congestion is passive process due to impaired out flow of fluid from tissue.</a:t>
            </a:r>
          </a:p>
          <a:p>
            <a:r>
              <a:rPr lang="en-US" dirty="0" smtClean="0"/>
              <a:t>Congestion &amp; edema commonly occur  together. 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</a:rPr>
              <a:t>Morphology: </a:t>
            </a:r>
          </a:p>
          <a:p>
            <a:r>
              <a:rPr lang="en-US" dirty="0" smtClean="0"/>
              <a:t>C/S revel hemorrhagic &amp; wet.</a:t>
            </a:r>
          </a:p>
          <a:p>
            <a:r>
              <a:rPr lang="en-US" dirty="0" err="1" smtClean="0"/>
              <a:t>Microscopally</a:t>
            </a:r>
            <a:r>
              <a:rPr lang="en-US" dirty="0" smtClean="0"/>
              <a:t>  capillaries engorged with blood in acute pulmonary congestion with area of hemorrhage. </a:t>
            </a:r>
          </a:p>
          <a:p>
            <a:r>
              <a:rPr lang="en-US" dirty="0" smtClean="0"/>
              <a:t>In chronic pulmonary congestion thicken &amp; fibrotic septa may contain numerous </a:t>
            </a:r>
            <a:r>
              <a:rPr lang="en-US" dirty="0" err="1" smtClean="0"/>
              <a:t>hemosiderin</a:t>
            </a:r>
            <a:r>
              <a:rPr lang="en-US" dirty="0" smtClean="0"/>
              <a:t> laden macrophages (heart failure cells)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HYPEREMIA AND CONGESTION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Before discussing the hemodynamic disorders we must know “</a:t>
            </a:r>
            <a:r>
              <a:rPr lang="en-US" b="1" dirty="0" err="1" smtClean="0"/>
              <a:t>Hemostasis</a:t>
            </a:r>
            <a:r>
              <a:rPr lang="en-US" dirty="0" smtClean="0"/>
              <a:t>” .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err="1" smtClean="0"/>
              <a:t>Hemostasis</a:t>
            </a:r>
            <a:r>
              <a:rPr lang="en-US" dirty="0" smtClean="0"/>
              <a:t> is defined as capacity of living organism to maintain vascular wall integrity as well as to maintain intra vascular pressure &amp; </a:t>
            </a:r>
            <a:r>
              <a:rPr lang="en-US" dirty="0" err="1" smtClean="0"/>
              <a:t>osmolarity</a:t>
            </a:r>
            <a:r>
              <a:rPr lang="en-US" dirty="0" smtClean="0"/>
              <a:t> within physiologic ranges.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When any injurious stimulus crosses over the limits of </a:t>
            </a:r>
            <a:r>
              <a:rPr lang="en-US" dirty="0" err="1" smtClean="0"/>
              <a:t>Hemostasis</a:t>
            </a:r>
            <a:r>
              <a:rPr lang="en-US" dirty="0" smtClean="0"/>
              <a:t> then the Hemodynamic disorders took place which are…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acute hepatic congestion central vein and sinusoids are distended with blood leading to central </a:t>
            </a:r>
            <a:r>
              <a:rPr lang="en-US" dirty="0" err="1" smtClean="0"/>
              <a:t>hepatocyte</a:t>
            </a:r>
            <a:r>
              <a:rPr lang="en-US" dirty="0" smtClean="0"/>
              <a:t> degeneration.</a:t>
            </a:r>
          </a:p>
          <a:p>
            <a:r>
              <a:rPr lang="en-US" dirty="0" smtClean="0"/>
              <a:t>In chronic passive congestion of liver central regions or hepatic lobules are grossly red brown and slightly depress as compare to surrounding zones of uncongested tan liver (nutmeg lover) </a:t>
            </a:r>
          </a:p>
          <a:p>
            <a:r>
              <a:rPr lang="en-US" dirty="0" err="1" smtClean="0"/>
              <a:t>Microscopally</a:t>
            </a:r>
            <a:r>
              <a:rPr lang="en-US" dirty="0" smtClean="0"/>
              <a:t> there is evidence of </a:t>
            </a:r>
            <a:r>
              <a:rPr lang="en-US" dirty="0" err="1" smtClean="0"/>
              <a:t>centrilobular</a:t>
            </a:r>
            <a:r>
              <a:rPr lang="en-US" dirty="0" smtClean="0"/>
              <a:t> necrosis with loss of </a:t>
            </a:r>
            <a:r>
              <a:rPr lang="en-US" dirty="0" err="1" smtClean="0"/>
              <a:t>hepatocytes</a:t>
            </a:r>
            <a:r>
              <a:rPr lang="en-US" dirty="0" smtClean="0"/>
              <a:t> dropout and hemorrhage.</a:t>
            </a:r>
          </a:p>
          <a:p>
            <a:r>
              <a:rPr lang="en-US" dirty="0" smtClean="0"/>
              <a:t>In severe long standing conditions may lead to hepatic fibrosis (cardiac cirrhosis)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indicates </a:t>
            </a:r>
            <a:r>
              <a:rPr lang="en-US" dirty="0" err="1" smtClean="0"/>
              <a:t>extravasation</a:t>
            </a:r>
            <a:r>
              <a:rPr lang="en-US" dirty="0" smtClean="0"/>
              <a:t> of blood due to vessel rupture which may be external or may be enclosed.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Minute 1- 2 mm</a:t>
            </a:r>
            <a:r>
              <a:rPr lang="en-US" dirty="0" smtClean="0"/>
              <a:t> hemorrhage into the skin, mucous membranes or </a:t>
            </a:r>
            <a:r>
              <a:rPr lang="en-US" dirty="0" err="1" smtClean="0"/>
              <a:t>serosal</a:t>
            </a:r>
            <a:r>
              <a:rPr lang="en-US" dirty="0" smtClean="0"/>
              <a:t> surfaces as called </a:t>
            </a:r>
            <a:r>
              <a:rPr lang="en-US" dirty="0" err="1" smtClean="0">
                <a:solidFill>
                  <a:srgbClr val="FF0000"/>
                </a:solidFill>
              </a:rPr>
              <a:t>petechiae</a:t>
            </a:r>
            <a:r>
              <a:rPr lang="en-US" dirty="0" smtClean="0"/>
              <a:t> hemorrhages which are usually associated with increase local </a:t>
            </a:r>
            <a:r>
              <a:rPr lang="en-US" dirty="0" err="1" smtClean="0"/>
              <a:t>intavascular</a:t>
            </a:r>
            <a:r>
              <a:rPr lang="en-US" dirty="0" smtClean="0"/>
              <a:t> pressure, low platelet count, defective platelet function or clotting factor deficits.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HEMORRHAGE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&gt; 3mm </a:t>
            </a:r>
            <a:r>
              <a:rPr lang="en-US" dirty="0" smtClean="0"/>
              <a:t>hemorrhages are called </a:t>
            </a:r>
            <a:r>
              <a:rPr lang="en-US" dirty="0" err="1" smtClean="0">
                <a:solidFill>
                  <a:srgbClr val="FF0000"/>
                </a:solidFill>
              </a:rPr>
              <a:t>purpura</a:t>
            </a:r>
            <a:r>
              <a:rPr lang="en-US" dirty="0" smtClean="0"/>
              <a:t> which may be due to same disorders of </a:t>
            </a:r>
            <a:r>
              <a:rPr lang="en-US" dirty="0" err="1" smtClean="0"/>
              <a:t>petechiae</a:t>
            </a:r>
            <a:r>
              <a:rPr lang="en-US" dirty="0" smtClean="0"/>
              <a:t> and secondary to trauma, vascular inflammation or increased vascular fragility (e.g. in </a:t>
            </a:r>
            <a:r>
              <a:rPr lang="en-US" dirty="0" err="1" smtClean="0"/>
              <a:t>amyloidosis</a:t>
            </a:r>
            <a:r>
              <a:rPr lang="en-US" dirty="0" smtClean="0"/>
              <a:t>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&gt; 1-2 cm </a:t>
            </a:r>
            <a:r>
              <a:rPr lang="en-US" dirty="0" smtClean="0"/>
              <a:t>subcutaneous hematoma (bruises) are called </a:t>
            </a:r>
            <a:r>
              <a:rPr lang="en-US" dirty="0" err="1" smtClean="0">
                <a:solidFill>
                  <a:srgbClr val="FF0000"/>
                </a:solidFill>
              </a:rPr>
              <a:t>ecchymoses</a:t>
            </a:r>
            <a:r>
              <a:rPr lang="en-US" dirty="0" smtClean="0"/>
              <a:t>  seen after trauma. RBCs are degraded and </a:t>
            </a:r>
            <a:r>
              <a:rPr lang="en-US" dirty="0" err="1" smtClean="0"/>
              <a:t>phagocytosed</a:t>
            </a:r>
            <a:r>
              <a:rPr lang="en-US" dirty="0" smtClean="0"/>
              <a:t> by </a:t>
            </a:r>
            <a:r>
              <a:rPr lang="en-US" dirty="0" err="1" smtClean="0"/>
              <a:t>macorphages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Large accumulation of blood in body cavities are called </a:t>
            </a:r>
            <a:r>
              <a:rPr lang="en-US" dirty="0" err="1" smtClean="0"/>
              <a:t>hemothorax</a:t>
            </a:r>
            <a:r>
              <a:rPr lang="en-US" dirty="0" smtClean="0"/>
              <a:t>, </a:t>
            </a:r>
            <a:r>
              <a:rPr lang="en-US" dirty="0" err="1" smtClean="0"/>
              <a:t>hemopericardium</a:t>
            </a:r>
            <a:r>
              <a:rPr lang="en-US" dirty="0" smtClean="0"/>
              <a:t>, </a:t>
            </a:r>
            <a:r>
              <a:rPr lang="en-US" dirty="0" err="1" smtClean="0"/>
              <a:t>hemoperitoneum</a:t>
            </a:r>
            <a:r>
              <a:rPr lang="en-US" dirty="0" smtClean="0"/>
              <a:t> or </a:t>
            </a:r>
            <a:r>
              <a:rPr lang="en-US" dirty="0" err="1" smtClean="0"/>
              <a:t>hemarthrosis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Clinical significance of hemorrhage is </a:t>
            </a:r>
            <a:r>
              <a:rPr lang="en-US" dirty="0" err="1" smtClean="0"/>
              <a:t>hypovolemic</a:t>
            </a:r>
            <a:r>
              <a:rPr lang="en-US" dirty="0" smtClean="0"/>
              <a:t> shock.   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It is </a:t>
            </a:r>
            <a:r>
              <a:rPr lang="en-US" dirty="0" err="1" smtClean="0"/>
              <a:t>disregulated</a:t>
            </a:r>
            <a:r>
              <a:rPr lang="en-US" dirty="0" smtClean="0"/>
              <a:t> normal homeostasis mechanism leading to thrombus formation. 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0000"/>
                </a:solidFill>
              </a:rPr>
              <a:t>PATHOGENESIS:</a:t>
            </a:r>
            <a:r>
              <a:rPr lang="en-US" dirty="0" smtClean="0"/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>
                <a:solidFill>
                  <a:srgbClr val="FF0000"/>
                </a:solidFill>
              </a:rPr>
              <a:t>Virchow triad</a:t>
            </a:r>
            <a:r>
              <a:rPr lang="en-US" dirty="0" smtClean="0"/>
              <a:t>. It leads to thrombus formation </a:t>
            </a:r>
          </a:p>
          <a:p>
            <a:pPr marL="850392" lvl="1" indent="-45720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Endothelial injury </a:t>
            </a:r>
          </a:p>
          <a:p>
            <a:pPr marL="850392" lvl="1" indent="-45720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Stasis or turbulence of blood flow </a:t>
            </a:r>
          </a:p>
          <a:p>
            <a:pPr marL="850392" lvl="1" indent="-45720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dirty="0" smtClean="0"/>
              <a:t>Blood hyper </a:t>
            </a:r>
            <a:r>
              <a:rPr lang="en-US" dirty="0" err="1" smtClean="0"/>
              <a:t>coagulability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algn="ctr"/>
            <a:r>
              <a:rPr lang="en-US" dirty="0" smtClean="0"/>
              <a:t>THROMBOSIS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Especially in heart &amp; arterial circulation, ulcerated plaques in atherosclerotic arteries, sites of traumatic or inflammatory vascular injury .</a:t>
            </a:r>
          </a:p>
          <a:p>
            <a:r>
              <a:rPr lang="en-US" dirty="0" smtClean="0"/>
              <a:t>After injury ECM is exposed, adhesion of platelet release of tissue factor, &amp; local depletion of PGI</a:t>
            </a:r>
            <a:r>
              <a:rPr lang="en-US" sz="1600" dirty="0" smtClean="0"/>
              <a:t>2</a:t>
            </a:r>
            <a:r>
              <a:rPr lang="en-US" dirty="0" smtClean="0"/>
              <a:t> &amp; PAs take place.</a:t>
            </a:r>
          </a:p>
          <a:p>
            <a:r>
              <a:rPr lang="en-US" dirty="0" smtClean="0"/>
              <a:t>Imbalance between pro-and antithrombotic defect of endothelium leads to  initiation of local clotting events.</a:t>
            </a:r>
          </a:p>
          <a:p>
            <a:r>
              <a:rPr lang="en-US" dirty="0" smtClean="0"/>
              <a:t>Significant endothelial dysfunction may be seen due to hypertension, scarred valves or bacterial </a:t>
            </a:r>
            <a:r>
              <a:rPr lang="en-US" dirty="0" err="1" smtClean="0"/>
              <a:t>endotoxins</a:t>
            </a:r>
            <a:r>
              <a:rPr lang="en-US" dirty="0" smtClean="0"/>
              <a:t>, hypercholesterolemia &amp; products absorbed from cigarette smoke.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3200" b="1" dirty="0" smtClean="0">
                <a:solidFill>
                  <a:srgbClr val="FF0000"/>
                </a:solidFill>
              </a:rPr>
              <a:t>Endothelial injury 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r>
              <a:rPr lang="en-US" dirty="0" smtClean="0"/>
              <a:t>Stasis is a major factor in the development of venues thrombi.</a:t>
            </a:r>
          </a:p>
          <a:p>
            <a:r>
              <a:rPr lang="en-US" dirty="0" smtClean="0"/>
              <a:t>Any alteration in normal blood flow brings.</a:t>
            </a:r>
          </a:p>
          <a:p>
            <a:pPr lvl="1"/>
            <a:r>
              <a:rPr lang="en-US" dirty="0" smtClean="0"/>
              <a:t>Platelets into contact with the endothelium,</a:t>
            </a:r>
          </a:p>
          <a:p>
            <a:pPr lvl="1"/>
            <a:r>
              <a:rPr lang="en-US" dirty="0" smtClean="0"/>
              <a:t>Prevents dilution of activated clotting factor by fresh flowing blood.</a:t>
            </a:r>
          </a:p>
          <a:p>
            <a:pPr lvl="1"/>
            <a:r>
              <a:rPr lang="en-US" dirty="0" smtClean="0"/>
              <a:t>Retard the inflow of clotting factor inhibitor &amp; permit the build up thrombi.</a:t>
            </a:r>
          </a:p>
          <a:p>
            <a:pPr lvl="1"/>
            <a:r>
              <a:rPr lang="en-US" dirty="0" smtClean="0"/>
              <a:t>Promote endothelial cell activation predisposing to local thrombosis leukocyte adhesion.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3600" dirty="0" smtClean="0">
                <a:solidFill>
                  <a:srgbClr val="FF0000"/>
                </a:solidFill>
              </a:rPr>
              <a:t>Stasis or turbulence of blood flow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15000"/>
          </a:xfrm>
        </p:spPr>
        <p:txBody>
          <a:bodyPr/>
          <a:lstStyle/>
          <a:p>
            <a:r>
              <a:rPr lang="en-US" dirty="0" smtClean="0"/>
              <a:t>Ulcerated atherosclerotic plaques expose ECM.</a:t>
            </a:r>
          </a:p>
          <a:p>
            <a:r>
              <a:rPr lang="en-US" dirty="0" smtClean="0"/>
              <a:t>Aneurysms cause local stasis &amp; favored sites of thrombosis. </a:t>
            </a:r>
          </a:p>
          <a:p>
            <a:r>
              <a:rPr lang="en-US" dirty="0" smtClean="0"/>
              <a:t>MI is a site of endothelial injury &amp; with the element of stasis leading to formation of mural thrombi.</a:t>
            </a:r>
          </a:p>
          <a:p>
            <a:r>
              <a:rPr lang="en-US" dirty="0" err="1" smtClean="0"/>
              <a:t>Atrial</a:t>
            </a:r>
            <a:r>
              <a:rPr lang="en-US" dirty="0" smtClean="0"/>
              <a:t> fibrillation site of stasis &amp; prime location for thrombus formation. </a:t>
            </a:r>
          </a:p>
          <a:p>
            <a:r>
              <a:rPr lang="en-US" dirty="0" smtClean="0"/>
              <a:t>Hyper viscosity syndromes (</a:t>
            </a:r>
            <a:r>
              <a:rPr lang="en-US" dirty="0" err="1" smtClean="0"/>
              <a:t>polycythemia</a:t>
            </a:r>
            <a:r>
              <a:rPr lang="en-US" dirty="0" smtClean="0"/>
              <a:t>) &amp; sickle cell anemia vascular occlusions resulting in stasis leading to thrombosis.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/>
          <a:lstStyle/>
          <a:p>
            <a:r>
              <a:rPr lang="en-US" dirty="0" smtClean="0"/>
              <a:t>It may be primary or secondary. 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Primary:</a:t>
            </a:r>
            <a:r>
              <a:rPr lang="en-US" dirty="0" smtClean="0"/>
              <a:t> Mutation in factor V gene, </a:t>
            </a:r>
            <a:r>
              <a:rPr lang="en-US" dirty="0" err="1" smtClean="0"/>
              <a:t>Prothrombin</a:t>
            </a:r>
            <a:r>
              <a:rPr lang="en-US" dirty="0" smtClean="0"/>
              <a:t> gene &amp; </a:t>
            </a:r>
            <a:r>
              <a:rPr lang="en-US" dirty="0" err="1" smtClean="0"/>
              <a:t>methyltetraahydrofolate</a:t>
            </a:r>
            <a:r>
              <a:rPr lang="en-US" dirty="0" smtClean="0"/>
              <a:t> gene. </a:t>
            </a:r>
          </a:p>
          <a:p>
            <a:pPr lvl="1">
              <a:buNone/>
            </a:pPr>
            <a:r>
              <a:rPr lang="en-US" dirty="0" smtClean="0"/>
              <a:t>  Due to prolonged bed rest, MI, </a:t>
            </a:r>
            <a:r>
              <a:rPr lang="en-US" dirty="0" err="1" smtClean="0"/>
              <a:t>Atrial</a:t>
            </a:r>
            <a:r>
              <a:rPr lang="en-US" dirty="0" smtClean="0"/>
              <a:t> fibrillation tissue damage after surgery, fracture and burn.</a:t>
            </a:r>
          </a:p>
          <a:p>
            <a:pPr lvl="1"/>
            <a:r>
              <a:rPr lang="en-US" dirty="0" smtClean="0"/>
              <a:t>DIC, heparin induced thrombocytopenia </a:t>
            </a:r>
            <a:r>
              <a:rPr lang="en-US" dirty="0" err="1" smtClean="0"/>
              <a:t>antiphsopholipid</a:t>
            </a:r>
            <a:r>
              <a:rPr lang="en-US" dirty="0" smtClean="0"/>
              <a:t> syndrome (SLE) </a:t>
            </a:r>
          </a:p>
          <a:p>
            <a:pPr lvl="1"/>
            <a:r>
              <a:rPr lang="en-US" dirty="0" err="1" smtClean="0"/>
              <a:t>Cardiomyopathies</a:t>
            </a:r>
            <a:r>
              <a:rPr lang="en-US" dirty="0" smtClean="0"/>
              <a:t>,</a:t>
            </a:r>
          </a:p>
          <a:p>
            <a:pPr lvl="1"/>
            <a:r>
              <a:rPr lang="en-US" dirty="0" err="1" smtClean="0"/>
              <a:t>Nephrotic</a:t>
            </a:r>
            <a:r>
              <a:rPr lang="en-US" dirty="0" smtClean="0"/>
              <a:t> syndrome.</a:t>
            </a:r>
          </a:p>
          <a:p>
            <a:pPr lvl="1"/>
            <a:r>
              <a:rPr lang="en-US" dirty="0" smtClean="0"/>
              <a:t>Oral contraceptive use </a:t>
            </a:r>
            <a:r>
              <a:rPr lang="en-US" dirty="0" err="1" smtClean="0"/>
              <a:t>hyperestrogenic</a:t>
            </a:r>
            <a:r>
              <a:rPr lang="en-US" dirty="0" smtClean="0"/>
              <a:t> states (pregnancy) </a:t>
            </a:r>
          </a:p>
          <a:p>
            <a:pPr lvl="1"/>
            <a:r>
              <a:rPr lang="en-US" dirty="0" smtClean="0"/>
              <a:t> sickle cell anemia &amp; smoking.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3600" dirty="0" smtClean="0">
                <a:solidFill>
                  <a:srgbClr val="FF0000"/>
                </a:solidFill>
              </a:rPr>
              <a:t>Blood </a:t>
            </a:r>
            <a:r>
              <a:rPr lang="en-US" sz="3600" dirty="0" err="1" smtClean="0">
                <a:solidFill>
                  <a:srgbClr val="FF0000"/>
                </a:solidFill>
              </a:rPr>
              <a:t>hypercoagulability</a:t>
            </a:r>
            <a:r>
              <a:rPr lang="en-US" sz="3600" dirty="0" smtClean="0">
                <a:solidFill>
                  <a:srgbClr val="FF0000"/>
                </a:solidFill>
              </a:rPr>
              <a:t> 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/>
          <a:lstStyle/>
          <a:p>
            <a:r>
              <a:rPr lang="en-US" dirty="0" smtClean="0"/>
              <a:t>Thrombus is attached with arterial wall cardiac chamber which may propagating toward the direction of flow &amp; tail is prone to create an embolus.</a:t>
            </a:r>
          </a:p>
          <a:p>
            <a:r>
              <a:rPr lang="en-US" dirty="0" smtClean="0"/>
              <a:t>Thrombus shows lines of </a:t>
            </a:r>
            <a:r>
              <a:rPr lang="en-US" dirty="0" err="1" smtClean="0"/>
              <a:t>Zahn</a:t>
            </a:r>
            <a:r>
              <a:rPr lang="en-US" dirty="0" smtClean="0"/>
              <a:t> produce by alternating pal e layer of platelet admixed with fibrin dark layer of RBCs. When thrombi arise in heart chambers or aortic lumen are termed mural thrombi. </a:t>
            </a:r>
          </a:p>
          <a:p>
            <a:r>
              <a:rPr lang="en-US" dirty="0" smtClean="0"/>
              <a:t>Arterial thrombi are occlusive common sites are coronary cerebral and femoral arteries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 smtClean="0"/>
              <a:t>Venous thrombi or invariably occlusive common sites or lower limb veins </a:t>
            </a:r>
            <a:r>
              <a:rPr lang="en-US" dirty="0" err="1" smtClean="0"/>
              <a:t>peri</a:t>
            </a:r>
            <a:r>
              <a:rPr lang="en-US" dirty="0" smtClean="0"/>
              <a:t> prostatic plexus </a:t>
            </a:r>
            <a:r>
              <a:rPr lang="en-US" dirty="0" err="1" smtClean="0"/>
              <a:t>peri</a:t>
            </a:r>
            <a:r>
              <a:rPr lang="en-US" dirty="0" smtClean="0"/>
              <a:t> uterine veins </a:t>
            </a:r>
            <a:r>
              <a:rPr lang="en-US" dirty="0" err="1" smtClean="0"/>
              <a:t>dural</a:t>
            </a:r>
            <a:r>
              <a:rPr lang="en-US" dirty="0" smtClean="0"/>
              <a:t> sinuses portal vein &amp; hepatic vein.</a:t>
            </a:r>
          </a:p>
          <a:p>
            <a:r>
              <a:rPr lang="en-US" dirty="0" smtClean="0"/>
              <a:t>Bacterial &amp; fungal blood borne infections may lead to large thrombotic masses around the heart valves (vegetations which may be infective or nonbacterial).</a:t>
            </a:r>
          </a:p>
          <a:p>
            <a:r>
              <a:rPr lang="en-US" dirty="0" smtClean="0"/>
              <a:t>Non infective, </a:t>
            </a:r>
            <a:r>
              <a:rPr lang="en-US" dirty="0" err="1" smtClean="0"/>
              <a:t>verucous</a:t>
            </a:r>
            <a:r>
              <a:rPr lang="en-US" dirty="0" smtClean="0"/>
              <a:t> (</a:t>
            </a:r>
            <a:r>
              <a:rPr lang="en-US" dirty="0" err="1" smtClean="0"/>
              <a:t>Libman</a:t>
            </a:r>
            <a:r>
              <a:rPr lang="en-US" dirty="0" smtClean="0"/>
              <a:t>-Sacks) </a:t>
            </a:r>
            <a:r>
              <a:rPr lang="en-US" dirty="0" err="1" smtClean="0"/>
              <a:t>endocarditis</a:t>
            </a:r>
            <a:r>
              <a:rPr lang="en-US" dirty="0" smtClean="0"/>
              <a:t> are due to elevated levels of circulating immune complexes usually seen in SLE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638800"/>
          </a:xfrm>
        </p:spPr>
        <p:txBody>
          <a:bodyPr>
            <a:normAutofit/>
          </a:bodyPr>
          <a:lstStyle/>
          <a:p>
            <a:pPr marL="681228" indent="-571500">
              <a:buAutoNum type="romanLcParenR"/>
            </a:pPr>
            <a:r>
              <a:rPr lang="en-US" dirty="0" smtClean="0"/>
              <a:t>Edema </a:t>
            </a:r>
          </a:p>
          <a:p>
            <a:pPr marL="681228" indent="-571500">
              <a:buAutoNum type="romanLcParenR"/>
            </a:pPr>
            <a:r>
              <a:rPr lang="en-US" dirty="0" smtClean="0"/>
              <a:t>Thrombosis </a:t>
            </a:r>
          </a:p>
          <a:p>
            <a:pPr marL="681228" indent="-571500">
              <a:buAutoNum type="romanLcParenR"/>
            </a:pPr>
            <a:r>
              <a:rPr lang="en-US" dirty="0" smtClean="0"/>
              <a:t>Embolism </a:t>
            </a:r>
          </a:p>
          <a:p>
            <a:pPr marL="681228" indent="-571500">
              <a:buAutoNum type="romanLcParenR"/>
            </a:pPr>
            <a:r>
              <a:rPr lang="en-US" dirty="0" smtClean="0"/>
              <a:t>Infarction </a:t>
            </a:r>
          </a:p>
          <a:p>
            <a:pPr marL="681228" indent="-571500"/>
            <a:r>
              <a:rPr lang="en-US" dirty="0" smtClean="0"/>
              <a:t>Hemodynamic means disturbances in normal blood flow which are major causes of human morbidity and mortality resulting in…</a:t>
            </a:r>
          </a:p>
          <a:p>
            <a:pPr marL="937260" lvl="1" indent="-571500"/>
            <a:r>
              <a:rPr lang="en-US" sz="3200" dirty="0" smtClean="0"/>
              <a:t>Myocardial infarction</a:t>
            </a:r>
          </a:p>
          <a:p>
            <a:pPr marL="937260" lvl="1" indent="-571500"/>
            <a:r>
              <a:rPr lang="en-US" sz="3200" dirty="0" smtClean="0"/>
              <a:t>Pulmonary embolism </a:t>
            </a:r>
          </a:p>
          <a:p>
            <a:pPr marL="937260" lvl="1" indent="-571500"/>
            <a:r>
              <a:rPr lang="en-US" sz="3200" dirty="0" err="1" smtClean="0"/>
              <a:t>Cerebrovascular</a:t>
            </a:r>
            <a:r>
              <a:rPr lang="en-US" sz="3200" dirty="0" smtClean="0"/>
              <a:t> accident (CVA)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Propagation</a:t>
            </a:r>
            <a:r>
              <a:rPr lang="en-US" sz="3200" dirty="0" smtClean="0"/>
              <a:t>: Leading to vessel obstruction </a:t>
            </a:r>
          </a:p>
          <a:p>
            <a:r>
              <a:rPr lang="en-US" sz="3200" b="1" dirty="0" err="1" smtClean="0"/>
              <a:t>Embolization</a:t>
            </a:r>
            <a:r>
              <a:rPr lang="en-US" sz="3200" dirty="0" smtClean="0"/>
              <a:t>: Thrombi may dislodge and travel to other sites in the vasculature </a:t>
            </a:r>
          </a:p>
          <a:p>
            <a:r>
              <a:rPr lang="en-US" sz="3200" b="1" dirty="0" smtClean="0"/>
              <a:t>Dissolution</a:t>
            </a:r>
            <a:r>
              <a:rPr lang="en-US" sz="3200" dirty="0" smtClean="0"/>
              <a:t>: Removed by </a:t>
            </a:r>
            <a:r>
              <a:rPr lang="en-US" sz="3200" dirty="0" err="1" smtClean="0"/>
              <a:t>fibrinolytic</a:t>
            </a:r>
            <a:r>
              <a:rPr lang="en-US" sz="3200" dirty="0" smtClean="0"/>
              <a:t> activity.</a:t>
            </a:r>
          </a:p>
          <a:p>
            <a:r>
              <a:rPr lang="en-US" sz="3200" b="1" dirty="0" smtClean="0"/>
              <a:t>Organization and </a:t>
            </a:r>
            <a:r>
              <a:rPr lang="en-US" sz="3200" b="1" dirty="0" err="1" smtClean="0"/>
              <a:t>recanalization</a:t>
            </a:r>
            <a:r>
              <a:rPr lang="en-US" sz="3200" dirty="0" smtClean="0"/>
              <a:t>: It may induce inflammation and fibrosis and may </a:t>
            </a:r>
            <a:r>
              <a:rPr lang="en-US" sz="3200" dirty="0" err="1" smtClean="0"/>
              <a:t>recanalized</a:t>
            </a:r>
            <a:r>
              <a:rPr lang="en-US" sz="3200" dirty="0" smtClean="0"/>
              <a:t> to establish vascular flow   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FATE OF THROMBUS.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an0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438" t="1820" r="1438" b="5460"/>
          <a:stretch>
            <a:fillRect/>
          </a:stretch>
        </p:blipFill>
        <p:spPr>
          <a:xfrm>
            <a:off x="380946" y="500673"/>
            <a:ext cx="8382054" cy="632218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THROMBOSIS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6388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Venus thrombosis</a:t>
            </a:r>
            <a:r>
              <a:rPr lang="en-US" dirty="0" smtClean="0"/>
              <a:t>: usually seen in superficial and deep vein of legs (DVT). It causes local pain and distal edema leading to collateral bypass channels. </a:t>
            </a:r>
          </a:p>
          <a:p>
            <a:r>
              <a:rPr lang="en-US" dirty="0" smtClean="0"/>
              <a:t>Usually seen with states &amp; </a:t>
            </a:r>
            <a:r>
              <a:rPr lang="en-US" dirty="0" err="1" smtClean="0"/>
              <a:t>hyercoagulable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Tumor associated </a:t>
            </a:r>
            <a:r>
              <a:rPr lang="en-US" dirty="0" err="1" smtClean="0"/>
              <a:t>procoagulant</a:t>
            </a:r>
            <a:r>
              <a:rPr lang="en-US" dirty="0" smtClean="0"/>
              <a:t> release is responsible for increased risk of </a:t>
            </a:r>
            <a:r>
              <a:rPr lang="en-US" dirty="0" err="1" smtClean="0"/>
              <a:t>thrombo</a:t>
            </a:r>
            <a:r>
              <a:rPr lang="en-US" dirty="0" smtClean="0"/>
              <a:t> embolic phenomena in disseminated cancers (migratory </a:t>
            </a:r>
            <a:r>
              <a:rPr lang="en-US" dirty="0" err="1" smtClean="0"/>
              <a:t>thrombophlebitis</a:t>
            </a:r>
            <a:r>
              <a:rPr lang="en-US" dirty="0" smtClean="0"/>
              <a:t>) </a:t>
            </a:r>
          </a:p>
          <a:p>
            <a:r>
              <a:rPr lang="en-US" b="1" dirty="0" smtClean="0"/>
              <a:t>Arterial and cardiac thrombosis</a:t>
            </a:r>
            <a:r>
              <a:rPr lang="en-US" dirty="0" smtClean="0"/>
              <a:t>:  Seen in atherosclerosis  MI, Rheumatic heart disease, </a:t>
            </a:r>
            <a:r>
              <a:rPr lang="en-US" dirty="0" err="1" smtClean="0"/>
              <a:t>atrial</a:t>
            </a:r>
            <a:r>
              <a:rPr lang="en-US" dirty="0" smtClean="0"/>
              <a:t> fibrillation and mitral valve </a:t>
            </a:r>
            <a:r>
              <a:rPr lang="en-US" dirty="0" err="1" smtClean="0"/>
              <a:t>stenosis</a:t>
            </a:r>
            <a:r>
              <a:rPr lang="en-US" dirty="0" smtClean="0"/>
              <a:t>. </a:t>
            </a:r>
          </a:p>
          <a:p>
            <a:r>
              <a:rPr lang="en-US" b="1" dirty="0" smtClean="0"/>
              <a:t>DIC</a:t>
            </a:r>
            <a:r>
              <a:rPr lang="en-US" dirty="0" smtClean="0"/>
              <a:t> 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CLINICAL FEATURES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 smtClean="0"/>
              <a:t>A 34 years female develop severe </a:t>
            </a:r>
            <a:r>
              <a:rPr lang="en-US" sz="5400" dirty="0" err="1" smtClean="0"/>
              <a:t>dyspnea</a:t>
            </a:r>
            <a:r>
              <a:rPr lang="en-US" sz="5400" dirty="0" smtClean="0"/>
              <a:t>, hypotension and </a:t>
            </a:r>
            <a:r>
              <a:rPr lang="en-US" sz="5400" dirty="0" err="1" smtClean="0"/>
              <a:t>cynosis</a:t>
            </a:r>
            <a:r>
              <a:rPr lang="en-US" sz="5400" dirty="0" smtClean="0"/>
              <a:t>, after second day of normal delivery. 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SCENARIO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embolus is a detached intravascular solid, liquid, or gaseous mass that is carried by the blood to a site distant form its point of origin.</a:t>
            </a:r>
          </a:p>
          <a:p>
            <a:r>
              <a:rPr lang="en-US" dirty="0" smtClean="0"/>
              <a:t>Embolism is a part of thrombus are droplets of fat bubbles of air or nitrogen atherosclerotic </a:t>
            </a:r>
            <a:r>
              <a:rPr lang="en-US" dirty="0" err="1" smtClean="0"/>
              <a:t>debrits</a:t>
            </a:r>
            <a:r>
              <a:rPr lang="en-US" dirty="0" smtClean="0"/>
              <a:t> (cholesterol emboli), tumor fragments, bits of bone marrow foreign bodies such as bullets. </a:t>
            </a:r>
          </a:p>
          <a:p>
            <a:r>
              <a:rPr lang="en-US" dirty="0" smtClean="0"/>
              <a:t>Consequence of embolism is ischemic necrosis leading to infarction after the involvement of pulmonary or systemic circulation.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EMBOLISM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r>
              <a:rPr lang="en-US" sz="3200" dirty="0" smtClean="0"/>
              <a:t>20 to 25 per </a:t>
            </a:r>
            <a:r>
              <a:rPr lang="en-US" sz="3200" dirty="0" err="1" smtClean="0"/>
              <a:t>lac</a:t>
            </a:r>
            <a:r>
              <a:rPr lang="en-US" sz="3200" dirty="0" smtClean="0"/>
              <a:t> hospitalized patients.</a:t>
            </a:r>
          </a:p>
          <a:p>
            <a:r>
              <a:rPr lang="en-US" sz="3200" dirty="0" smtClean="0"/>
              <a:t>2% to 6% is fatal rate &amp; still causing 2 </a:t>
            </a:r>
            <a:r>
              <a:rPr lang="en-US" sz="3200" dirty="0" err="1" smtClean="0"/>
              <a:t>lac</a:t>
            </a:r>
            <a:r>
              <a:rPr lang="en-US" sz="3200" dirty="0" smtClean="0"/>
              <a:t> deaths per year.</a:t>
            </a:r>
          </a:p>
          <a:p>
            <a:r>
              <a:rPr lang="en-US" sz="3200" dirty="0" smtClean="0"/>
              <a:t>95% venous emboli originate from  deep vein of leg &amp; may get plugged in main pulmonary artery (saddle embolus) are may involve small pulmonary arteries.</a:t>
            </a:r>
          </a:p>
          <a:p>
            <a:r>
              <a:rPr lang="en-US" sz="3200" dirty="0" smtClean="0"/>
              <a:t>Rarely embolus may pass into systemic circulation (paradoxical embolism).     </a:t>
            </a:r>
            <a:endParaRPr lang="en-US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PULMONARY THROMBOEMBOLISM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0"/>
            <a:ext cx="8229600" cy="7162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60% to 80% pulmonary emboli are silent.</a:t>
            </a:r>
          </a:p>
          <a:p>
            <a:r>
              <a:rPr lang="en-US" sz="3200" dirty="0" smtClean="0">
                <a:solidFill>
                  <a:srgbClr val="FF0000"/>
                </a:solidFill>
              </a:rPr>
              <a:t>Sudden death due to </a:t>
            </a:r>
            <a:r>
              <a:rPr lang="en-US" sz="3200" dirty="0" err="1" smtClean="0">
                <a:solidFill>
                  <a:srgbClr val="FF0000"/>
                </a:solidFill>
              </a:rPr>
              <a:t>cor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pulmonale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occurs when 60% are more pulmonary circulation is obstructed.</a:t>
            </a:r>
          </a:p>
          <a:p>
            <a:r>
              <a:rPr lang="en-US" sz="3200" dirty="0" smtClean="0"/>
              <a:t>Embolic obstruction in medium size arteries result in pulmonary hemorrhage  without </a:t>
            </a:r>
            <a:r>
              <a:rPr lang="en-US" sz="3200" dirty="0" smtClean="0">
                <a:solidFill>
                  <a:srgbClr val="FF0000"/>
                </a:solidFill>
              </a:rPr>
              <a:t>infarction due to dual blood flow</a:t>
            </a:r>
            <a:r>
              <a:rPr lang="en-US" sz="3200" dirty="0" smtClean="0"/>
              <a:t>.</a:t>
            </a:r>
          </a:p>
          <a:p>
            <a:r>
              <a:rPr lang="en-US" sz="3200" dirty="0" smtClean="0"/>
              <a:t>Embolic obstruction of end arteriolar pulmonary branches leads to infarction.</a:t>
            </a:r>
          </a:p>
          <a:p>
            <a:r>
              <a:rPr lang="en-US" sz="3200" dirty="0" smtClean="0"/>
              <a:t>Multiple emboli may cause pulmonary hypertension with right heart failure.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80% arise from intra cardiac mural thrombi due to left ventricular wall infarcts and left </a:t>
            </a:r>
            <a:r>
              <a:rPr lang="en-US" sz="2800" dirty="0" err="1" smtClean="0"/>
              <a:t>atrial</a:t>
            </a:r>
            <a:r>
              <a:rPr lang="en-US" sz="2800" dirty="0" smtClean="0"/>
              <a:t> fibrillation.</a:t>
            </a:r>
          </a:p>
          <a:p>
            <a:r>
              <a:rPr lang="en-US" sz="2800" dirty="0" smtClean="0"/>
              <a:t>Remaining originate from aortic aneurysms, ulcerated atherosclerotic plaques are </a:t>
            </a:r>
            <a:r>
              <a:rPr lang="en-US" sz="2800" dirty="0" err="1" smtClean="0"/>
              <a:t>valvular</a:t>
            </a:r>
            <a:r>
              <a:rPr lang="en-US" sz="2800" dirty="0" smtClean="0"/>
              <a:t> vegetation major site for arteriolar remobilization are the lower extremities 75% and brain 10% .</a:t>
            </a:r>
          </a:p>
          <a:p>
            <a:r>
              <a:rPr lang="en-US" sz="2800" dirty="0" smtClean="0"/>
              <a:t>Consequences depend upon  extent of collateral vascular supply &amp; degree of occlusion.    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dirty="0" smtClean="0"/>
              <a:t>SYSTEMIC THROMBOEMBOLISM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After fracture of long bones (90% ), fat embolism take place of clinical significant (10%).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Fat embolism syndrome </a:t>
            </a:r>
            <a:r>
              <a:rPr lang="en-US" dirty="0" smtClean="0"/>
              <a:t>is characterized by pulmonary insufficiency </a:t>
            </a:r>
            <a:r>
              <a:rPr lang="en-US" dirty="0" smtClean="0">
                <a:solidFill>
                  <a:srgbClr val="FF0000"/>
                </a:solidFill>
              </a:rPr>
              <a:t>neurologic symptoms, anemia &amp; </a:t>
            </a:r>
            <a:r>
              <a:rPr lang="en-US" dirty="0" err="1" smtClean="0">
                <a:solidFill>
                  <a:srgbClr val="FF0000"/>
                </a:solidFill>
              </a:rPr>
              <a:t>thrombocytopeina</a:t>
            </a:r>
            <a:r>
              <a:rPr lang="en-US" dirty="0" smtClean="0"/>
              <a:t>. </a:t>
            </a:r>
          </a:p>
          <a:p>
            <a:r>
              <a:rPr lang="en-US" dirty="0" smtClean="0"/>
              <a:t>Mechanical obstruction &amp; biochemical injury are the main pathogenesis causes of fat embolism which are aggravated by platelet </a:t>
            </a:r>
            <a:r>
              <a:rPr lang="en-US" smtClean="0"/>
              <a:t>&amp; RBCs </a:t>
            </a:r>
            <a:r>
              <a:rPr lang="en-US" dirty="0" smtClean="0"/>
              <a:t>aggregation releasing free fatty acid from fat globules causing local toxic injury to endothelial which initiate further thrombosis.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z="4400" dirty="0" smtClean="0"/>
              <a:t>FAT EMBOLISM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Gas bubbles can obstruct vascular flow. </a:t>
            </a:r>
          </a:p>
          <a:p>
            <a:r>
              <a:rPr lang="en-US" dirty="0" smtClean="0"/>
              <a:t>Air may enter circulation during obstructive procedure or chest wall injury.</a:t>
            </a:r>
          </a:p>
          <a:p>
            <a:r>
              <a:rPr lang="en-US" dirty="0" smtClean="0"/>
              <a:t>100 cc is required to have a clinical effect.</a:t>
            </a:r>
          </a:p>
          <a:p>
            <a:r>
              <a:rPr lang="en-US" dirty="0" smtClean="0"/>
              <a:t>A special form of gas embolism (decompression sickness) occurs when individuals are exposed to sudden atmospheric changes. </a:t>
            </a:r>
          </a:p>
          <a:p>
            <a:r>
              <a:rPr lang="en-US" dirty="0" smtClean="0"/>
              <a:t>Scuba and deep sea divers take breath under high pressure, increase amount of gas (Nitrogen) get dissolved in tissues. </a:t>
            </a:r>
          </a:p>
          <a:p>
            <a:r>
              <a:rPr lang="en-US" dirty="0" smtClean="0"/>
              <a:t>When pressure is released,  Nitrogen expend and bubble out of solution in blood to form gas emboli.  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AIR EMBOLISM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60% of body weight is water.</a:t>
            </a:r>
          </a:p>
          <a:p>
            <a:r>
              <a:rPr lang="en-US" dirty="0" smtClean="0"/>
              <a:t>2/3 is intravascular &amp; 1/3 is </a:t>
            </a:r>
            <a:r>
              <a:rPr lang="en-US" dirty="0" err="1" smtClean="0"/>
              <a:t>extravascular</a:t>
            </a:r>
            <a:r>
              <a:rPr lang="en-US" dirty="0" smtClean="0"/>
              <a:t>. 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Edema is defined as significant  increased fluid in the interstitial tissue spaces.</a:t>
            </a:r>
          </a:p>
          <a:p>
            <a:r>
              <a:rPr lang="en-US" dirty="0" smtClean="0"/>
              <a:t>Edema clinically presents as…</a:t>
            </a:r>
          </a:p>
          <a:p>
            <a:pPr lvl="1"/>
            <a:r>
              <a:rPr lang="en-US" dirty="0" err="1" smtClean="0"/>
              <a:t>Hydorthroix</a:t>
            </a:r>
            <a:r>
              <a:rPr lang="en-US" dirty="0" smtClean="0"/>
              <a:t> (increased fluid collection in thoracic cavity)</a:t>
            </a:r>
          </a:p>
          <a:p>
            <a:pPr lvl="1"/>
            <a:r>
              <a:rPr lang="en-US" dirty="0" err="1" smtClean="0"/>
              <a:t>Hyropericardium</a:t>
            </a:r>
            <a:r>
              <a:rPr lang="en-US" dirty="0" smtClean="0"/>
              <a:t> (increased fluid collection in pericardial cavity) </a:t>
            </a:r>
          </a:p>
          <a:p>
            <a:pPr lvl="1"/>
            <a:r>
              <a:rPr lang="en-US" dirty="0" err="1" smtClean="0"/>
              <a:t>Hydroperitoneum</a:t>
            </a:r>
            <a:r>
              <a:rPr lang="en-US" dirty="0" smtClean="0"/>
              <a:t> (increased fluid collection in peritoneal cavity)</a:t>
            </a:r>
          </a:p>
          <a:p>
            <a:pPr lvl="1"/>
            <a:r>
              <a:rPr lang="en-US" dirty="0" err="1" smtClean="0"/>
              <a:t>Anasarca</a:t>
            </a:r>
            <a:r>
              <a:rPr lang="en-US" dirty="0" smtClean="0"/>
              <a:t> (</a:t>
            </a:r>
            <a:r>
              <a:rPr lang="en-US" dirty="0" err="1" smtClean="0"/>
              <a:t>generlize</a:t>
            </a:r>
            <a:r>
              <a:rPr lang="en-US" dirty="0" smtClean="0"/>
              <a:t> profound subcutaneous swelling)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EDEMA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Rapid formation of </a:t>
            </a:r>
            <a:r>
              <a:rPr lang="en-US" dirty="0" smtClean="0">
                <a:solidFill>
                  <a:srgbClr val="FF0000"/>
                </a:solidFill>
              </a:rPr>
              <a:t>gas bubbles within skeletal muscles</a:t>
            </a:r>
            <a:r>
              <a:rPr lang="en-US" dirty="0" smtClean="0"/>
              <a:t>, supporting tissue and about joints is responsible for painful conditions called “the bends”  (</a:t>
            </a:r>
            <a:r>
              <a:rPr lang="en-US" dirty="0" smtClean="0">
                <a:solidFill>
                  <a:srgbClr val="FF0000"/>
                </a:solidFill>
              </a:rPr>
              <a:t>Grecian Bend</a:t>
            </a:r>
            <a:r>
              <a:rPr lang="en-US" dirty="0" smtClean="0"/>
              <a:t>) gas emboli may induce local ischemia, edema hemorrhages &amp; focal </a:t>
            </a:r>
            <a:r>
              <a:rPr lang="en-US" dirty="0" err="1" smtClean="0"/>
              <a:t>atelactasis</a:t>
            </a:r>
            <a:r>
              <a:rPr lang="en-US" dirty="0" smtClean="0"/>
              <a:t> or emphysema leading to respiratory distress called chokes. </a:t>
            </a:r>
          </a:p>
          <a:p>
            <a:r>
              <a:rPr lang="en-US" dirty="0" smtClean="0"/>
              <a:t>Treatment is to put the individuals in compression chamber and slowly release of pressure chronic form of decompression sickness is called </a:t>
            </a:r>
            <a:r>
              <a:rPr lang="en-US" dirty="0" smtClean="0">
                <a:solidFill>
                  <a:srgbClr val="FF0000"/>
                </a:solidFill>
              </a:rPr>
              <a:t>caisson disease </a:t>
            </a:r>
            <a:r>
              <a:rPr lang="en-US" dirty="0" smtClean="0"/>
              <a:t>in which persistence of gas emboli in skeletal system leads to multiple foci of ischemic necrosis involvement femurs, tibia, and </a:t>
            </a:r>
            <a:r>
              <a:rPr lang="en-US" dirty="0" err="1" smtClean="0"/>
              <a:t>humerous</a:t>
            </a:r>
            <a:r>
              <a:rPr lang="en-US" dirty="0" smtClean="0"/>
              <a:t>.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It is 1 in 50000 deliveries having a mortality rate of 20% to 40%.</a:t>
            </a:r>
          </a:p>
          <a:p>
            <a:r>
              <a:rPr lang="en-US" dirty="0" smtClean="0"/>
              <a:t>It is characterized by </a:t>
            </a:r>
            <a:r>
              <a:rPr lang="en-US" dirty="0" err="1" smtClean="0"/>
              <a:t>dyspnea</a:t>
            </a:r>
            <a:r>
              <a:rPr lang="en-US" dirty="0" smtClean="0"/>
              <a:t> , cyanosis and </a:t>
            </a:r>
            <a:r>
              <a:rPr lang="en-US" dirty="0" err="1" smtClean="0"/>
              <a:t>hypotensive</a:t>
            </a:r>
            <a:r>
              <a:rPr lang="en-US" dirty="0" smtClean="0"/>
              <a:t> shock followed by seizures and coma, may lead to pulmonary edema &amp; DIC.</a:t>
            </a:r>
          </a:p>
          <a:p>
            <a:r>
              <a:rPr lang="en-US" dirty="0" smtClean="0"/>
              <a:t>Cause is </a:t>
            </a:r>
            <a:r>
              <a:rPr lang="en-US" dirty="0" smtClean="0">
                <a:solidFill>
                  <a:srgbClr val="FF0000"/>
                </a:solidFill>
              </a:rPr>
              <a:t>infusion of amniotic fluid or fetal tissue </a:t>
            </a:r>
            <a:r>
              <a:rPr lang="en-US" dirty="0" smtClean="0"/>
              <a:t>into the maternal circulation via a tear in the central membranes or rupture of uterine veins. </a:t>
            </a:r>
          </a:p>
          <a:p>
            <a:r>
              <a:rPr lang="en-US" dirty="0" smtClean="0"/>
              <a:t>Classical finding are circulation of </a:t>
            </a:r>
            <a:r>
              <a:rPr lang="en-US" dirty="0" err="1" smtClean="0"/>
              <a:t>squamous</a:t>
            </a:r>
            <a:r>
              <a:rPr lang="en-US" dirty="0" smtClean="0"/>
              <a:t> cells shed from fetal skin, </a:t>
            </a:r>
            <a:r>
              <a:rPr lang="en-US" dirty="0" err="1" smtClean="0"/>
              <a:t>lanugo</a:t>
            </a:r>
            <a:r>
              <a:rPr lang="en-US" dirty="0" smtClean="0"/>
              <a:t> hair, fat from </a:t>
            </a:r>
            <a:r>
              <a:rPr lang="en-US" dirty="0" err="1" smtClean="0"/>
              <a:t>vernix</a:t>
            </a:r>
            <a:r>
              <a:rPr lang="en-US" dirty="0" smtClean="0"/>
              <a:t> and </a:t>
            </a:r>
            <a:r>
              <a:rPr lang="en-US" dirty="0" err="1" smtClean="0"/>
              <a:t>mucin</a:t>
            </a:r>
            <a:r>
              <a:rPr lang="en-US" dirty="0" smtClean="0"/>
              <a:t> from fetal respiratory or GIT leading to diffuse alveolar damage as well as DIC.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AMNIOTIC FLUID EMBOLISM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 smtClean="0"/>
              <a:t>A 50 years male after taking heavy meal develop chest pain </a:t>
            </a:r>
            <a:r>
              <a:rPr lang="en-US" sz="5400" dirty="0" err="1" smtClean="0"/>
              <a:t>dyspnea</a:t>
            </a:r>
            <a:r>
              <a:rPr lang="en-US" sz="5400" dirty="0" smtClean="0"/>
              <a:t> with irregular pulse. What could be?</a:t>
            </a:r>
            <a:endParaRPr lang="en-US" sz="5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/>
              <a:t>SCENARIO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r>
              <a:rPr lang="en-US" b="1" dirty="0" smtClean="0"/>
              <a:t>An infarct is an area of ischemic necrosis caused by occlusion of either the arterial supply or the venous drainage in particular tissue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Half of the deaths usually take place due to myocardial &amp; cerebral infarction. </a:t>
            </a:r>
          </a:p>
          <a:p>
            <a:r>
              <a:rPr lang="en-US" dirty="0" smtClean="0"/>
              <a:t>Pulmonary infarction is common complication.</a:t>
            </a:r>
          </a:p>
          <a:p>
            <a:r>
              <a:rPr lang="en-US" dirty="0" smtClean="0"/>
              <a:t>Bowel infarction is fatal.</a:t>
            </a:r>
          </a:p>
          <a:p>
            <a:r>
              <a:rPr lang="en-US" dirty="0" smtClean="0"/>
              <a:t>Ischemic necrosis of extremities (gangrene) is a serous problems of diabetes mellitus. 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INFARCTION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99% of all infarct result from </a:t>
            </a:r>
            <a:r>
              <a:rPr lang="en-US" dirty="0" err="1" smtClean="0"/>
              <a:t>thrombo</a:t>
            </a:r>
            <a:r>
              <a:rPr lang="en-US" dirty="0" smtClean="0"/>
              <a:t> embolic phenomenon.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Other uncommon causes include twisting of vessels (testicular torsion or bowel </a:t>
            </a:r>
            <a:r>
              <a:rPr lang="en-US" dirty="0" err="1" smtClean="0"/>
              <a:t>volvulus</a:t>
            </a:r>
            <a:r>
              <a:rPr lang="en-US" dirty="0" smtClean="0"/>
              <a:t>)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Bypass channels rapidly open after the thrombosis providing some out flow from the area improving the arterial inflow.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 smtClean="0"/>
              <a:t>Venus thrombus are seen in organ by single venues outflow channel (testis &amp; ovaries)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11891"/>
          </a:xfrm>
        </p:spPr>
        <p:txBody>
          <a:bodyPr/>
          <a:lstStyle/>
          <a:p>
            <a:r>
              <a:rPr lang="en-US" dirty="0" smtClean="0"/>
              <a:t>Red (hemorrhagic) &amp; white (anemic) which may be either septic or bland. </a:t>
            </a:r>
          </a:p>
          <a:p>
            <a:r>
              <a:rPr lang="en-US" b="1" dirty="0" smtClean="0"/>
              <a:t>Red Hemorrhagic Infarcts</a:t>
            </a:r>
            <a:r>
              <a:rPr lang="en-US" dirty="0" smtClean="0"/>
              <a:t>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Ovarian torsion 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Lungs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Small intestine 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Previously  congested organ due to impaired outflow.</a:t>
            </a:r>
          </a:p>
          <a:p>
            <a:pPr marL="594360" indent="-457200"/>
            <a:r>
              <a:rPr lang="en-US" b="1" dirty="0" smtClean="0"/>
              <a:t>White infarcts</a:t>
            </a:r>
            <a:r>
              <a:rPr lang="en-US" dirty="0" smtClean="0"/>
              <a:t>: </a:t>
            </a:r>
          </a:p>
          <a:p>
            <a:pPr marL="850392" lvl="1" indent="-457200"/>
            <a:r>
              <a:rPr lang="en-US" dirty="0" smtClean="0"/>
              <a:t>Arterial occultation in solid organ with end arterial circulation e.g. heart, spleen &amp; kidney. 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lide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neuro4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0"/>
            <a:ext cx="81534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99429760SdFZii_f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Infarcts are wedge shaped having a apex at the sight of occlusion and periphery forming the base.</a:t>
            </a:r>
          </a:p>
          <a:p>
            <a:r>
              <a:rPr lang="en-US" dirty="0" smtClean="0"/>
              <a:t>Initially infarcts are poorly defined and partly hemorrhagic. </a:t>
            </a:r>
          </a:p>
          <a:p>
            <a:r>
              <a:rPr lang="en-US" dirty="0" smtClean="0"/>
              <a:t>In solid organ, some areas of dark brown due to </a:t>
            </a:r>
            <a:r>
              <a:rPr lang="en-US" dirty="0" err="1" smtClean="0"/>
              <a:t>hemosiderin</a:t>
            </a:r>
            <a:r>
              <a:rPr lang="en-US" dirty="0" smtClean="0"/>
              <a:t> laden macrophages.</a:t>
            </a:r>
          </a:p>
          <a:p>
            <a:r>
              <a:rPr lang="en-US" dirty="0" smtClean="0"/>
              <a:t>Dominant </a:t>
            </a:r>
            <a:r>
              <a:rPr lang="en-US" dirty="0" err="1" smtClean="0"/>
              <a:t>histologic</a:t>
            </a:r>
            <a:r>
              <a:rPr lang="en-US" dirty="0" smtClean="0"/>
              <a:t> characteristic of infarction is ischemic </a:t>
            </a:r>
            <a:r>
              <a:rPr lang="en-US" dirty="0" err="1" smtClean="0"/>
              <a:t>coagulative</a:t>
            </a:r>
            <a:r>
              <a:rPr lang="en-US" dirty="0" smtClean="0"/>
              <a:t> necrosis. </a:t>
            </a:r>
          </a:p>
          <a:p>
            <a:r>
              <a:rPr lang="en-US" dirty="0" smtClean="0"/>
              <a:t>Later on acute inflammatory reaction is seen around the infarcts followed by fibrosis and scar formation.</a:t>
            </a:r>
          </a:p>
          <a:p>
            <a:r>
              <a:rPr lang="en-US" dirty="0" smtClean="0"/>
              <a:t>In case of brain </a:t>
            </a:r>
            <a:r>
              <a:rPr lang="en-US" b="1" dirty="0" err="1" smtClean="0"/>
              <a:t>liquefactive</a:t>
            </a:r>
            <a:r>
              <a:rPr lang="en-US" b="1" dirty="0" smtClean="0"/>
              <a:t> necrosis</a:t>
            </a:r>
            <a:r>
              <a:rPr lang="en-US" dirty="0" smtClean="0"/>
              <a:t> seen.</a:t>
            </a:r>
          </a:p>
          <a:p>
            <a:r>
              <a:rPr lang="en-US" dirty="0" smtClean="0"/>
              <a:t>Septic infarcts may emboli after bacterial vegetation and some time it may be to abscess formation.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 lnSpcReduction="10000"/>
          </a:bodyPr>
          <a:lstStyle/>
          <a:p>
            <a:pPr marL="624078" indent="-514350">
              <a:buAutoNum type="alphaUcParenR"/>
            </a:pPr>
            <a:r>
              <a:rPr lang="en-US" dirty="0" smtClean="0">
                <a:solidFill>
                  <a:srgbClr val="FF0000"/>
                </a:solidFill>
              </a:rPr>
              <a:t>Increase hydrostatic pressure</a:t>
            </a:r>
            <a:r>
              <a:rPr lang="en-US" dirty="0" smtClean="0"/>
              <a:t>.</a:t>
            </a:r>
          </a:p>
          <a:p>
            <a:pPr marL="880110" lvl="1" indent="-514350">
              <a:buAutoNum type="arabicPeriod"/>
            </a:pPr>
            <a:r>
              <a:rPr lang="en-US" sz="2400" dirty="0" smtClean="0"/>
              <a:t>Impaired venous return</a:t>
            </a:r>
          </a:p>
          <a:p>
            <a:pPr marL="1117854" lvl="2" indent="-514350"/>
            <a:r>
              <a:rPr lang="en-US" sz="2400" dirty="0" smtClean="0"/>
              <a:t>Congestive cardiac failure </a:t>
            </a:r>
          </a:p>
          <a:p>
            <a:pPr marL="1117854" lvl="2" indent="-514350"/>
            <a:r>
              <a:rPr lang="en-US" sz="2400" dirty="0" smtClean="0"/>
              <a:t>Constrictive </a:t>
            </a:r>
            <a:r>
              <a:rPr lang="en-US" sz="2400" dirty="0" err="1" smtClean="0"/>
              <a:t>pericarditis</a:t>
            </a:r>
            <a:r>
              <a:rPr lang="en-US" sz="2400" dirty="0" smtClean="0"/>
              <a:t> </a:t>
            </a:r>
          </a:p>
          <a:p>
            <a:pPr marL="1117854" lvl="2" indent="-514350"/>
            <a:r>
              <a:rPr lang="en-US" sz="2400" dirty="0" err="1" smtClean="0"/>
              <a:t>Ascites</a:t>
            </a:r>
            <a:r>
              <a:rPr lang="en-US" sz="2400" dirty="0" smtClean="0"/>
              <a:t> (liver cirrhosis) </a:t>
            </a:r>
          </a:p>
          <a:p>
            <a:pPr marL="1117854" lvl="2" indent="-514350"/>
            <a:r>
              <a:rPr lang="en-US" sz="2400" dirty="0" smtClean="0"/>
              <a:t>Venous obstruction or compression</a:t>
            </a:r>
          </a:p>
          <a:p>
            <a:pPr marL="1401318" lvl="3" indent="-514350"/>
            <a:r>
              <a:rPr lang="en-US" sz="2400" dirty="0" smtClean="0"/>
              <a:t>Thrombosis </a:t>
            </a:r>
          </a:p>
          <a:p>
            <a:pPr marL="1401318" lvl="3" indent="-514350"/>
            <a:r>
              <a:rPr lang="en-US" sz="2400" dirty="0" smtClean="0"/>
              <a:t>External pressure e.g. mass </a:t>
            </a:r>
          </a:p>
          <a:p>
            <a:pPr marL="1401318" lvl="3" indent="-514350"/>
            <a:r>
              <a:rPr lang="en-US" sz="2400" dirty="0" smtClean="0"/>
              <a:t>Lower limb inactivity and prolong dependency 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400" dirty="0" smtClean="0">
                <a:solidFill>
                  <a:srgbClr val="FF0000"/>
                </a:solidFill>
              </a:rPr>
              <a:t>Arteriolar dilation</a:t>
            </a:r>
            <a:r>
              <a:rPr lang="en-US" sz="2400" dirty="0" smtClean="0"/>
              <a:t>.</a:t>
            </a:r>
          </a:p>
          <a:p>
            <a:pPr marL="1117854" lvl="2" indent="-514350"/>
            <a:r>
              <a:rPr lang="en-US" sz="2400" dirty="0" smtClean="0"/>
              <a:t>Heat </a:t>
            </a:r>
          </a:p>
          <a:p>
            <a:pPr marL="1117854" lvl="2" indent="-514350"/>
            <a:r>
              <a:rPr lang="en-US" sz="2400" dirty="0" err="1" smtClean="0"/>
              <a:t>Neurohormonal</a:t>
            </a:r>
            <a:r>
              <a:rPr lang="en-US" sz="2400" dirty="0" smtClean="0"/>
              <a:t> </a:t>
            </a:r>
            <a:r>
              <a:rPr lang="en-US" sz="2400" dirty="0" err="1" smtClean="0"/>
              <a:t>dysregulation</a:t>
            </a:r>
            <a:r>
              <a:rPr lang="en-US" dirty="0" smtClean="0"/>
              <a:t>.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PATHOPHYSIOLOGICAL CATEGORIES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Autofit/>
          </a:bodyPr>
          <a:lstStyle/>
          <a:p>
            <a:r>
              <a:rPr lang="en-US" sz="2800" dirty="0" smtClean="0"/>
              <a:t>It depends upon…</a:t>
            </a:r>
          </a:p>
          <a:p>
            <a:pPr lvl="1"/>
            <a:r>
              <a:rPr lang="en-US" sz="2400" b="1" dirty="0" smtClean="0"/>
              <a:t>Nature of vascular supply</a:t>
            </a:r>
            <a:r>
              <a:rPr lang="en-US" sz="2400" dirty="0" smtClean="0"/>
              <a:t>.</a:t>
            </a:r>
          </a:p>
          <a:p>
            <a:pPr lvl="2"/>
            <a:r>
              <a:rPr lang="en-US" sz="2400" dirty="0" smtClean="0"/>
              <a:t>In case of dual blood supply small obstruction does not caused infarction e.g. liver. While in case of renal and </a:t>
            </a:r>
            <a:r>
              <a:rPr lang="en-US" sz="2400" dirty="0" err="1" smtClean="0"/>
              <a:t>splenic</a:t>
            </a:r>
            <a:r>
              <a:rPr lang="en-US" sz="2400" dirty="0" smtClean="0"/>
              <a:t> circulation, end arteries leads to infarction.   </a:t>
            </a:r>
          </a:p>
          <a:p>
            <a:pPr lvl="1"/>
            <a:r>
              <a:rPr lang="en-US" sz="2400" b="1" dirty="0" smtClean="0"/>
              <a:t>Rate of development of the occlusion</a:t>
            </a: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If collateral circulation sufficient no infarction will be seen other wise small area of tissue will be ischemic if any vessel is partly occlusive.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CLINICAL FEATURES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2800" b="1" dirty="0" smtClean="0"/>
              <a:t>Vulnerability to hypoxia</a:t>
            </a:r>
            <a:r>
              <a:rPr lang="en-US" sz="2800" dirty="0" smtClean="0"/>
              <a:t>: </a:t>
            </a:r>
          </a:p>
          <a:p>
            <a:pPr lvl="2"/>
            <a:r>
              <a:rPr lang="en-US" sz="2800" dirty="0" smtClean="0"/>
              <a:t>Neurons undergo irreversible damage when deprived of blood supply for 3 to 4 minutes. Myocardial cells dye after 20 to 30 minutes ischemia in contract fibroblast within myocardial remain viable even after many hours of ischemia. </a:t>
            </a:r>
          </a:p>
          <a:p>
            <a:pPr lvl="1"/>
            <a:r>
              <a:rPr lang="en-US" sz="2800" b="1" dirty="0" smtClean="0"/>
              <a:t>Blood oxygen content</a:t>
            </a:r>
            <a:r>
              <a:rPr lang="en-US" sz="2800" dirty="0" smtClean="0"/>
              <a:t>.</a:t>
            </a:r>
          </a:p>
          <a:p>
            <a:pPr lvl="2"/>
            <a:r>
              <a:rPr lang="en-US" sz="2600" dirty="0" smtClean="0"/>
              <a:t>Partial flow obstructing of small vessel in an anemic or cyanotic patient lead to infarction where as it would be without any effect under normal oxygen tension e.g. </a:t>
            </a:r>
            <a:r>
              <a:rPr lang="en-US" sz="2600" smtClean="0"/>
              <a:t>CCF with </a:t>
            </a:r>
            <a:r>
              <a:rPr lang="en-US" sz="2600" dirty="0" smtClean="0"/>
              <a:t>compromised flow and ventilation caused infarction in mild blockage of vessel. </a:t>
            </a:r>
          </a:p>
          <a:p>
            <a:pPr lvl="1">
              <a:buNone/>
            </a:pPr>
            <a:r>
              <a:rPr lang="en-US" sz="2800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5400" dirty="0" smtClean="0">
                <a:solidFill>
                  <a:srgbClr val="FF0000"/>
                </a:solidFill>
              </a:rPr>
              <a:t>Scenario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2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000" smtClean="0"/>
              <a:t>A 35 years female presented with oligouria having history of high grade fever for last one week. What could be?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696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700" dirty="0">
                <a:solidFill>
                  <a:srgbClr val="7030A0"/>
                </a:solidFill>
                <a:latin typeface="Algerian" pitchFamily="82" charset="0"/>
              </a:rPr>
              <a:t>SHOCK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905000"/>
            <a:ext cx="8382000" cy="4419600"/>
          </a:xfrm>
        </p:spPr>
        <p:txBody>
          <a:bodyPr/>
          <a:lstStyle/>
          <a:p>
            <a:pPr eaLnBrk="1" hangingPunct="1"/>
            <a:r>
              <a:rPr lang="en-US" smtClean="0"/>
              <a:t>Shock is term used to describe acute circulatory failure with critical impairment of tissue perfusion resulting in generalized cellular hypoxia </a:t>
            </a:r>
          </a:p>
          <a:p>
            <a:pPr eaLnBrk="1" hangingPunct="1"/>
            <a:r>
              <a:rPr lang="en-US" smtClean="0"/>
              <a:t>End result are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- Hypotension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- Impaired tissue perfusion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	- Cellular Hypoxia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6962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900" dirty="0">
                <a:solidFill>
                  <a:srgbClr val="7030A0"/>
                </a:solidFill>
              </a:rPr>
              <a:t>ETIOLOGY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828800"/>
            <a:ext cx="7696200" cy="4114800"/>
          </a:xfrm>
        </p:spPr>
        <p:txBody>
          <a:bodyPr/>
          <a:lstStyle/>
          <a:p>
            <a:pPr marL="590550" indent="-590550" eaLnBrk="1" hangingPunct="1"/>
            <a:r>
              <a:rPr lang="en-US" sz="3900" smtClean="0"/>
              <a:t>There are three main causes 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3900" smtClean="0"/>
              <a:t>Hypovolemia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3900" smtClean="0"/>
              <a:t>Peripheral vasodilation 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3900" smtClean="0"/>
              <a:t>Severe reduction in cardic output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1295400" y="381000"/>
            <a:ext cx="634682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90550" indent="-590550"/>
            <a:r>
              <a:rPr lang="en-US" sz="6600">
                <a:solidFill>
                  <a:srgbClr val="7030A0"/>
                </a:solidFill>
              </a:rPr>
              <a:t>HYPOVOLEMIA</a:t>
            </a:r>
          </a:p>
        </p:txBody>
      </p:sp>
      <p:sp>
        <p:nvSpPr>
          <p:cNvPr id="12291" name="TextBox 6"/>
          <p:cNvSpPr txBox="1">
            <a:spLocks noChangeArrowheads="1"/>
          </p:cNvSpPr>
          <p:nvPr/>
        </p:nvSpPr>
        <p:spPr bwMode="auto">
          <a:xfrm>
            <a:off x="685800" y="1981200"/>
            <a:ext cx="78486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/>
              <a:t> Hypovolemia </a:t>
            </a:r>
          </a:p>
          <a:p>
            <a:endParaRPr lang="en-US" sz="2400"/>
          </a:p>
          <a:p>
            <a:pPr>
              <a:buFont typeface="Arial" charset="0"/>
              <a:buChar char="•"/>
            </a:pPr>
            <a:r>
              <a:rPr lang="en-US" sz="2400"/>
              <a:t> Hypotension</a:t>
            </a:r>
          </a:p>
          <a:p>
            <a:endParaRPr lang="en-US" sz="2400"/>
          </a:p>
          <a:p>
            <a:pPr>
              <a:buFont typeface="Arial" charset="0"/>
              <a:buChar char="•"/>
            </a:pPr>
            <a:r>
              <a:rPr lang="en-US" sz="2400"/>
              <a:t> Hypoperfusion </a:t>
            </a:r>
          </a:p>
          <a:p>
            <a:endParaRPr lang="en-US" sz="2400"/>
          </a:p>
          <a:p>
            <a:pPr>
              <a:buFont typeface="Arial" charset="0"/>
              <a:buChar char="•"/>
            </a:pPr>
            <a:r>
              <a:rPr lang="en-US" sz="2400"/>
              <a:t> Hypoxia </a:t>
            </a:r>
          </a:p>
          <a:p>
            <a:r>
              <a:rPr lang="en-US" sz="2400"/>
              <a:t>			Rev</a:t>
            </a:r>
          </a:p>
          <a:p>
            <a:pPr>
              <a:buFont typeface="Arial" charset="0"/>
              <a:buChar char="•"/>
            </a:pPr>
            <a:r>
              <a:rPr lang="en-US" sz="2400"/>
              <a:t> Tissue injury</a:t>
            </a:r>
          </a:p>
          <a:p>
            <a:r>
              <a:rPr lang="en-US" sz="2400"/>
              <a:t>			Irrev</a:t>
            </a:r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12292" name="Down Arrow 7"/>
          <p:cNvSpPr>
            <a:spLocks noChangeArrowheads="1"/>
          </p:cNvSpPr>
          <p:nvPr/>
        </p:nvSpPr>
        <p:spPr bwMode="auto">
          <a:xfrm>
            <a:off x="1676400" y="2438400"/>
            <a:ext cx="1524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3" name="Down Arrow 12"/>
          <p:cNvSpPr>
            <a:spLocks noChangeArrowheads="1"/>
          </p:cNvSpPr>
          <p:nvPr/>
        </p:nvSpPr>
        <p:spPr bwMode="auto">
          <a:xfrm>
            <a:off x="1676400" y="3124200"/>
            <a:ext cx="1524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4" name="Down Arrow 13"/>
          <p:cNvSpPr>
            <a:spLocks noChangeArrowheads="1"/>
          </p:cNvSpPr>
          <p:nvPr/>
        </p:nvSpPr>
        <p:spPr bwMode="auto">
          <a:xfrm>
            <a:off x="1676400" y="3886200"/>
            <a:ext cx="1524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Down Arrow 14"/>
          <p:cNvSpPr>
            <a:spLocks noChangeArrowheads="1"/>
          </p:cNvSpPr>
          <p:nvPr/>
        </p:nvSpPr>
        <p:spPr bwMode="auto">
          <a:xfrm>
            <a:off x="1676400" y="4572000"/>
            <a:ext cx="152400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12296" name="Straight Arrow Connector 16"/>
          <p:cNvCxnSpPr>
            <a:cxnSpLocks noChangeShapeType="1"/>
          </p:cNvCxnSpPr>
          <p:nvPr/>
        </p:nvCxnSpPr>
        <p:spPr bwMode="auto">
          <a:xfrm flipV="1">
            <a:off x="2819400" y="4800600"/>
            <a:ext cx="60960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297" name="Straight Arrow Connector 18"/>
          <p:cNvCxnSpPr>
            <a:cxnSpLocks noChangeShapeType="1"/>
          </p:cNvCxnSpPr>
          <p:nvPr/>
        </p:nvCxnSpPr>
        <p:spPr bwMode="auto">
          <a:xfrm>
            <a:off x="2819400" y="5181600"/>
            <a:ext cx="609600" cy="3048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133600"/>
            <a:ext cx="76962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PERIPHERAL VASODILATION </a:t>
            </a:r>
            <a:br>
              <a:rPr lang="en-US" sz="3600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</a:rPr>
              <a:t>PRIMARY CARDIAC DISEASES</a:t>
            </a:r>
            <a:r>
              <a:rPr lang="en-US" sz="3600" dirty="0" smtClean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Ac myocardial infarction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Ac myocarditis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Arrhythmias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696200" cy="10668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500" dirty="0">
                <a:solidFill>
                  <a:srgbClr val="7030A0"/>
                </a:solidFill>
              </a:rPr>
              <a:t>TYPES OF SHOCK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4300" smtClean="0"/>
              <a:t>Cadiogenic shock 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4300" smtClean="0"/>
              <a:t>Hypovolemic shock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4300" smtClean="0"/>
              <a:t>Septic shock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4300" smtClean="0"/>
              <a:t>Neurogenic shock</a:t>
            </a:r>
          </a:p>
          <a:p>
            <a:pPr marL="590550" indent="-590550" eaLnBrk="1" hangingPunct="1">
              <a:buFont typeface="Wingdings" pitchFamily="2" charset="2"/>
              <a:buAutoNum type="arabicPeriod"/>
            </a:pPr>
            <a:r>
              <a:rPr lang="en-US" sz="4300" smtClean="0"/>
              <a:t>Anaphylactic shock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6962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7030A0"/>
                </a:solidFill>
              </a:rPr>
              <a:t>SEPTIC SHOCK</a:t>
            </a:r>
            <a:r>
              <a:rPr lang="en-US" sz="3600" dirty="0" smtClean="0">
                <a:solidFill>
                  <a:srgbClr val="7030A0"/>
                </a:solidFill>
              </a:rPr>
              <a:t/>
            </a:r>
            <a:br>
              <a:rPr lang="en-US" sz="3600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smtClean="0"/>
              <a:t>Endotoxin – gram –ve bacteria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Gram +ve bacterial infections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Fungal sepsis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791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B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)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Reduced plasma osmotic pressure (</a:t>
            </a:r>
            <a:r>
              <a:rPr lang="en-US" b="1" dirty="0" err="1" smtClean="0">
                <a:solidFill>
                  <a:schemeClr val="bg2">
                    <a:lumMod val="50000"/>
                  </a:schemeClr>
                </a:solidFill>
              </a:rPr>
              <a:t>hypoproteinemia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pPr lvl="1"/>
            <a:r>
              <a:rPr lang="en-US" sz="4000" dirty="0" smtClean="0"/>
              <a:t>Protein losing </a:t>
            </a:r>
            <a:r>
              <a:rPr lang="en-US" sz="4000" dirty="0" err="1" smtClean="0"/>
              <a:t>glomerulopathies</a:t>
            </a:r>
            <a:endParaRPr lang="en-US" sz="4000" dirty="0" smtClean="0"/>
          </a:p>
          <a:p>
            <a:pPr lvl="1"/>
            <a:r>
              <a:rPr lang="en-US" sz="4000" dirty="0" smtClean="0"/>
              <a:t> (</a:t>
            </a:r>
            <a:r>
              <a:rPr lang="en-US" sz="4000" dirty="0" err="1" smtClean="0"/>
              <a:t>nephrotic</a:t>
            </a:r>
            <a:r>
              <a:rPr lang="en-US" sz="4000" dirty="0" smtClean="0"/>
              <a:t> syndrome) </a:t>
            </a:r>
          </a:p>
          <a:p>
            <a:pPr lvl="1"/>
            <a:r>
              <a:rPr lang="en-US" sz="4000" dirty="0" smtClean="0"/>
              <a:t>Liver cirrhosis </a:t>
            </a:r>
          </a:p>
          <a:p>
            <a:pPr lvl="1"/>
            <a:r>
              <a:rPr lang="en-US" sz="4000" dirty="0" err="1" smtClean="0"/>
              <a:t>Malnutritin</a:t>
            </a:r>
            <a:endParaRPr lang="en-US" sz="4000" dirty="0" smtClean="0"/>
          </a:p>
          <a:p>
            <a:pPr lvl="1"/>
            <a:r>
              <a:rPr lang="en-US" sz="4000" dirty="0" smtClean="0"/>
              <a:t>Protein losing </a:t>
            </a:r>
            <a:r>
              <a:rPr lang="en-US" sz="4000" dirty="0" err="1" smtClean="0"/>
              <a:t>gastroentropathies</a:t>
            </a:r>
            <a:r>
              <a:rPr lang="en-US" sz="4000" dirty="0" smtClean="0"/>
              <a:t> </a:t>
            </a:r>
          </a:p>
          <a:p>
            <a:pPr algn="ctr"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1534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200" dirty="0" smtClean="0">
                <a:solidFill>
                  <a:srgbClr val="7030A0"/>
                </a:solidFill>
              </a:rPr>
              <a:t>PATHOGENESIS OF SEPTIC SHOCK 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057400"/>
            <a:ext cx="7924800" cy="3886200"/>
          </a:xfrm>
        </p:spPr>
        <p:txBody>
          <a:bodyPr/>
          <a:lstStyle/>
          <a:p>
            <a:pPr eaLnBrk="1" hangingPunct="1"/>
            <a:r>
              <a:rPr lang="en-US" sz="3200" smtClean="0"/>
              <a:t>Endotoxins </a:t>
            </a:r>
            <a:r>
              <a:rPr lang="en-US" sz="3200" smtClean="0">
                <a:sym typeface="Wingdings" pitchFamily="2" charset="2"/>
              </a:rPr>
              <a:t> bacterial wall LPS</a:t>
            </a:r>
            <a:r>
              <a:rPr lang="en-US" sz="3600" smtClean="0">
                <a:sym typeface="Wingdings" pitchFamily="2" charset="2"/>
              </a:rPr>
              <a:t> </a:t>
            </a:r>
            <a:r>
              <a:rPr lang="en-US" sz="3600" smtClean="0"/>
              <a:t>  </a:t>
            </a:r>
          </a:p>
          <a:p>
            <a:pPr lvl="1" eaLnBrk="1" hangingPunct="1"/>
            <a:r>
              <a:rPr lang="en-US" sz="2800" smtClean="0"/>
              <a:t>Toxic fatty acid core</a:t>
            </a:r>
          </a:p>
          <a:p>
            <a:pPr lvl="1" eaLnBrk="1" hangingPunct="1"/>
            <a:r>
              <a:rPr lang="en-US" sz="2800" smtClean="0"/>
              <a:t>complex polysaccharide coat</a:t>
            </a:r>
            <a:r>
              <a:rPr lang="en-US" smtClean="0"/>
              <a:t> 			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/>
        </p:nvGraphicFramePr>
        <p:xfrm>
          <a:off x="457200" y="-533400"/>
          <a:ext cx="8077200" cy="708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025"/>
          </a:xfrm>
        </p:spPr>
        <p:txBody>
          <a:bodyPr/>
          <a:lstStyle/>
          <a:p>
            <a:pPr eaLnBrk="1" hangingPunct="1"/>
            <a:r>
              <a:rPr lang="en-US" smtClean="0"/>
              <a:t>TLR mediated activation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Innate immune system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Eradicate invading microbes 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5" name="Down Arrow 4"/>
          <p:cNvSpPr/>
          <p:nvPr/>
        </p:nvSpPr>
        <p:spPr>
          <a:xfrm>
            <a:off x="1981200" y="1905000"/>
            <a:ext cx="152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1981200" y="3276600"/>
            <a:ext cx="1524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6397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7030A0"/>
                </a:solidFill>
              </a:rPr>
              <a:t>Effects produced depend on LPS Dosage 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7467600" cy="5407025"/>
          </a:xfrm>
        </p:spPr>
        <p:txBody>
          <a:bodyPr/>
          <a:lstStyle/>
          <a:p>
            <a:pPr eaLnBrk="1" hangingPunct="1"/>
            <a:r>
              <a:rPr lang="en-US" b="1" u="sng" smtClean="0">
                <a:solidFill>
                  <a:srgbClr val="FF0000"/>
                </a:solidFill>
              </a:rPr>
              <a:t>AT LOW DOSES</a:t>
            </a:r>
            <a:r>
              <a:rPr lang="en-US" smtClean="0">
                <a:solidFill>
                  <a:srgbClr val="FF0000"/>
                </a:solidFill>
              </a:rPr>
              <a:t>   </a:t>
            </a:r>
            <a:r>
              <a:rPr lang="en-US" smtClean="0"/>
              <a:t>LPS activates monocytes, macropahges &amp; neturalphils. </a:t>
            </a:r>
          </a:p>
          <a:p>
            <a:pPr eaLnBrk="1" hangingPunct="1"/>
            <a:r>
              <a:rPr lang="en-US" smtClean="0"/>
              <a:t>Also directly activate complement. </a:t>
            </a:r>
          </a:p>
          <a:p>
            <a:pPr eaLnBrk="1" hangingPunct="1"/>
            <a:r>
              <a:rPr lang="en-US" smtClean="0"/>
              <a:t>Mononuclear phagocytes respond to LPS by producing TNF </a:t>
            </a:r>
            <a:r>
              <a:rPr lang="en-US" smtClean="0">
                <a:sym typeface="Wingdings" pitchFamily="2" charset="2"/>
              </a:rPr>
              <a:t> IL -1. </a:t>
            </a:r>
          </a:p>
          <a:p>
            <a:pPr eaLnBrk="1" hangingPunct="1"/>
            <a:r>
              <a:rPr lang="en-US" b="1" u="sng" smtClean="0"/>
              <a:t>NET EFFECT</a:t>
            </a:r>
            <a:r>
              <a:rPr lang="en-US" smtClean="0"/>
              <a:t>   Ac inf. Response </a:t>
            </a:r>
          </a:p>
          <a:p>
            <a:pPr eaLnBrk="1" hangingPunct="1"/>
            <a:r>
              <a:rPr lang="en-US" b="1" u="sng" smtClean="0">
                <a:solidFill>
                  <a:srgbClr val="FF0000"/>
                </a:solidFill>
              </a:rPr>
              <a:t>MODERATE DOSES   </a:t>
            </a:r>
          </a:p>
          <a:p>
            <a:pPr eaLnBrk="1" hangingPunct="1"/>
            <a:r>
              <a:rPr lang="en-US" smtClean="0"/>
              <a:t>augmentation of cytokine cascade </a:t>
            </a:r>
          </a:p>
          <a:p>
            <a:pPr eaLnBrk="1" hangingPunct="1"/>
            <a:r>
              <a:rPr lang="en-US" smtClean="0"/>
              <a:t>systemic effects of TNF &amp; IL -1              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467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At High doses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7467600" cy="4492625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Systemic vasodilation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Diminished myocardial contractility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Wide spread endothelial injury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/>
              <a:t>Activation of coagulation system </a:t>
            </a:r>
            <a:r>
              <a:rPr lang="en-US" smtClean="0">
                <a:sym typeface="Wingdings" pitchFamily="2" charset="2"/>
              </a:rPr>
              <a:t> DIC </a:t>
            </a:r>
            <a:endParaRPr lang="en-US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2531" name="Content Placeholder 3" descr="scan00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914400"/>
            <a:ext cx="8382000" cy="4414838"/>
          </a:xfr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7030A0"/>
                </a:solidFill>
              </a:rPr>
              <a:t>Anaphylactic shock</a:t>
            </a:r>
            <a:br>
              <a:rPr lang="en-US" sz="4000" dirty="0" smtClean="0">
                <a:solidFill>
                  <a:srgbClr val="7030A0"/>
                </a:solidFill>
              </a:rPr>
            </a:b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4568825"/>
          </a:xfrm>
        </p:spPr>
        <p:txBody>
          <a:bodyPr/>
          <a:lstStyle/>
          <a:p>
            <a:pPr eaLnBrk="1" hangingPunct="1"/>
            <a:r>
              <a:rPr lang="en-US" smtClean="0"/>
              <a:t>IgE mediated type -1 hypersensitivity reaction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dirty="0" err="1" smtClean="0">
                <a:solidFill>
                  <a:srgbClr val="7030A0"/>
                </a:solidFill>
              </a:rPr>
              <a:t>Neurogenic</a:t>
            </a:r>
            <a:r>
              <a:rPr lang="en-US" sz="3200" dirty="0" smtClean="0">
                <a:solidFill>
                  <a:srgbClr val="7030A0"/>
                </a:solidFill>
              </a:rPr>
              <a:t> shock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dirty="0" smtClean="0"/>
              <a:t>Loss of vascular tone </a:t>
            </a:r>
            <a:r>
              <a:rPr lang="en-US" dirty="0" smtClean="0">
                <a:sym typeface="Wingdings" pitchFamily="2" charset="2"/>
              </a:rPr>
              <a:t> peripheral pooling of blood </a:t>
            </a:r>
          </a:p>
          <a:p>
            <a:pPr eaLnBrk="1" hangingPunct="1">
              <a:lnSpc>
                <a:spcPct val="200000"/>
              </a:lnSpc>
              <a:spcBef>
                <a:spcPct val="0"/>
              </a:spcBef>
            </a:pPr>
            <a:r>
              <a:rPr lang="en-US" smtClean="0">
                <a:sym typeface="Wingdings" pitchFamily="2" charset="2"/>
              </a:rPr>
              <a:t>e.g. </a:t>
            </a:r>
            <a:r>
              <a:rPr lang="en-US" dirty="0" smtClean="0">
                <a:sym typeface="Wingdings" pitchFamily="2" charset="2"/>
              </a:rPr>
              <a:t>spinal card injury  </a:t>
            </a:r>
            <a:endParaRPr lang="en-US" dirty="0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6962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900" dirty="0">
                <a:solidFill>
                  <a:srgbClr val="7030A0"/>
                </a:solidFill>
                <a:latin typeface="Algerian" pitchFamily="82" charset="0"/>
              </a:rPr>
              <a:t>STAGES OF SHOCK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828800"/>
            <a:ext cx="7848600" cy="4114800"/>
          </a:xfrm>
        </p:spPr>
        <p:txBody>
          <a:bodyPr/>
          <a:lstStyle/>
          <a:p>
            <a:pPr marL="590550" indent="-590550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en-US" sz="2000" smtClean="0"/>
              <a:t>STAGE OF COMPENSATION </a:t>
            </a:r>
          </a:p>
          <a:p>
            <a:pPr marL="590550" indent="-590550" eaLnBrk="1" hangingPunct="1">
              <a:lnSpc>
                <a:spcPct val="20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en-US" sz="2000" smtClean="0"/>
              <a:t>STAGE OF IMPAIRED TISSUE PERFUSION </a:t>
            </a:r>
          </a:p>
          <a:p>
            <a:pPr marL="590550" indent="-590550" ea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AutoNum type="arabicPeriod"/>
            </a:pPr>
            <a:r>
              <a:rPr lang="en-US" sz="2000" smtClean="0"/>
              <a:t>STAGE OF DECOMPENSATION</a:t>
            </a:r>
            <a:r>
              <a:rPr lang="en-US" sz="3600" smtClean="0"/>
              <a:t>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7030A0"/>
                </a:solidFill>
              </a:rPr>
              <a:t>STAGE OF COMPENSATION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2133600"/>
            <a:ext cx="7543800" cy="3810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Neurohormonal</a:t>
            </a:r>
            <a:r>
              <a:rPr lang="en-US" dirty="0" smtClean="0"/>
              <a:t> mechanisms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dirty="0" err="1" smtClean="0"/>
              <a:t>Baroreceptor</a:t>
            </a:r>
            <a:r>
              <a:rPr lang="en-US" dirty="0" smtClean="0"/>
              <a:t> reflexes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dirty="0" smtClean="0"/>
              <a:t>Release of </a:t>
            </a:r>
            <a:r>
              <a:rPr lang="en-US" dirty="0" err="1" smtClean="0"/>
              <a:t>catecholamines</a:t>
            </a:r>
            <a:r>
              <a:rPr lang="en-US" dirty="0" smtClean="0"/>
              <a:t>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dirty="0" smtClean="0"/>
              <a:t>Activation of </a:t>
            </a:r>
            <a:r>
              <a:rPr lang="en-US" dirty="0" err="1" smtClean="0"/>
              <a:t>renin</a:t>
            </a:r>
            <a:r>
              <a:rPr lang="en-US" dirty="0" smtClean="0"/>
              <a:t> </a:t>
            </a:r>
            <a:r>
              <a:rPr lang="en-US" dirty="0" err="1" smtClean="0"/>
              <a:t>angiotensin</a:t>
            </a:r>
            <a:r>
              <a:rPr lang="en-US" dirty="0" smtClean="0"/>
              <a:t> axis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dirty="0" smtClean="0"/>
              <a:t>ADH release </a:t>
            </a:r>
          </a:p>
          <a:p>
            <a:pPr marL="457200" indent="-457200" eaLnBrk="1" fontAlgn="auto" hangingPunct="1">
              <a:spcAft>
                <a:spcPts val="0"/>
              </a:spcAft>
              <a:buFont typeface="Wingdings"/>
              <a:buAutoNum type="arabicPeriod"/>
              <a:defRPr/>
            </a:pPr>
            <a:r>
              <a:rPr lang="en-US" dirty="0" smtClean="0"/>
              <a:t>Generalized sympathetic stimulation  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</a:t>
            </a:r>
            <a:r>
              <a:rPr lang="en-US" b="1" dirty="0" smtClean="0"/>
              <a:t>)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Lymphatic obstruction</a:t>
            </a:r>
            <a:r>
              <a:rPr lang="en-US" sz="3600" b="1" dirty="0" smtClean="0"/>
              <a:t>. </a:t>
            </a:r>
          </a:p>
          <a:p>
            <a:pPr lvl="1"/>
            <a:r>
              <a:rPr lang="en-US" sz="3600" dirty="0" smtClean="0"/>
              <a:t>Inflammatory </a:t>
            </a:r>
          </a:p>
          <a:p>
            <a:pPr lvl="1"/>
            <a:r>
              <a:rPr lang="en-US" sz="3600" dirty="0" err="1" smtClean="0"/>
              <a:t>Neoplastic</a:t>
            </a:r>
            <a:r>
              <a:rPr lang="en-US" sz="3600" dirty="0" smtClean="0"/>
              <a:t> </a:t>
            </a:r>
          </a:p>
          <a:p>
            <a:pPr lvl="1"/>
            <a:r>
              <a:rPr lang="en-US" sz="3600" dirty="0" smtClean="0"/>
              <a:t>Post-surgical </a:t>
            </a:r>
          </a:p>
          <a:p>
            <a:pPr lvl="1"/>
            <a:r>
              <a:rPr lang="en-US" sz="3600" dirty="0" smtClean="0"/>
              <a:t>Post-</a:t>
            </a:r>
            <a:r>
              <a:rPr lang="en-US" sz="3600" dirty="0" err="1" smtClean="0"/>
              <a:t>irridiation</a:t>
            </a:r>
            <a:endParaRPr lang="en-US" sz="3600" dirty="0" smtClean="0"/>
          </a:p>
          <a:p>
            <a:pPr algn="ctr">
              <a:buNone/>
            </a:pPr>
            <a:endParaRPr lang="en-US" sz="2400" dirty="0" smtClean="0">
              <a:solidFill>
                <a:srgbClr val="7030A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7696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700" dirty="0" smtClean="0">
                <a:solidFill>
                  <a:srgbClr val="7030A0"/>
                </a:solidFill>
              </a:rPr>
              <a:t>STAGE OF IMPAIRED TISSUE PERFUSION 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/>
              <a:t>Prolonged impaired tissue perfusion leads to…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Lactic acidosis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/>
              <a:t>Cell necrosis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</a:rPr>
              <a:t>LACTIC ACIDOSIS</a:t>
            </a:r>
            <a:r>
              <a:rPr lang="en-US" u="sng" dirty="0" smtClean="0">
                <a:solidFill>
                  <a:srgbClr val="FF0000"/>
                </a:solidFill>
              </a:rPr>
              <a:t>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err="1" smtClean="0"/>
              <a:t>Hypoperfusion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/>
              <a:t> anaerobic </a:t>
            </a:r>
            <a:r>
              <a:rPr lang="en-US" dirty="0" err="1" smtClean="0"/>
              <a:t>glycolysis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lactic acidosis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vasodilation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hypotension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CELL NECROSIS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ym typeface="Wingdings" pitchFamily="2" charset="2"/>
              </a:rPr>
              <a:t>Sustained </a:t>
            </a:r>
            <a:r>
              <a:rPr lang="en-US" dirty="0" err="1" smtClean="0">
                <a:sym typeface="Wingdings" pitchFamily="2" charset="2"/>
              </a:rPr>
              <a:t>hypeperfusion</a:t>
            </a:r>
            <a:r>
              <a:rPr lang="en-US" dirty="0" smtClean="0">
                <a:sym typeface="Wingdings" pitchFamily="2" charset="2"/>
              </a:rPr>
              <a:t> produces cell necrosis e.g. 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sym typeface="Wingdings" pitchFamily="2" charset="2"/>
              </a:rPr>
              <a:t>ATN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Ac. Renal failure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en-US" dirty="0" smtClean="0">
                <a:sym typeface="Wingdings" pitchFamily="2" charset="2"/>
              </a:rPr>
              <a:t>ARDS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hypoxia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hypoperfusion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ac. Alveolar damage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alveolar </a:t>
            </a:r>
            <a:r>
              <a:rPr lang="en-US" dirty="0" err="1" smtClean="0">
                <a:sym typeface="Wingdings" pitchFamily="2" charset="2"/>
              </a:rPr>
              <a:t>oedema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haemorrhage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formation of hyaline </a:t>
            </a:r>
            <a:r>
              <a:rPr lang="en-US" dirty="0" err="1" smtClean="0">
                <a:sym typeface="Wingdings" pitchFamily="2" charset="2"/>
              </a:rPr>
              <a:t>memb</a:t>
            </a:r>
            <a:r>
              <a:rPr lang="en-US" dirty="0" smtClean="0">
                <a:sym typeface="Wingdings" pitchFamily="2" charset="2"/>
              </a:rPr>
              <a:t>.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dirty="0" smtClean="0">
                <a:sym typeface="Wingdings" pitchFamily="2" charset="2"/>
              </a:rPr>
              <a:t> impair oxygenation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LIVER NECROSIS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b="1" u="sng" dirty="0" smtClean="0">
                <a:solidFill>
                  <a:srgbClr val="FF0000"/>
                </a:solidFill>
                <a:sym typeface="Wingdings" pitchFamily="2" charset="2"/>
              </a:rPr>
              <a:t>ISCHAEMIC NECROSIS OF INTESTINES </a:t>
            </a:r>
            <a:r>
              <a:rPr lang="en-US" u="sng" dirty="0" smtClean="0">
                <a:sym typeface="Wingdings" pitchFamily="2" charset="2"/>
              </a:rPr>
              <a:t>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7696200" cy="609600"/>
          </a:xfrm>
        </p:spPr>
        <p:txBody>
          <a:bodyPr>
            <a:noAutofit/>
          </a:bodyPr>
          <a:lstStyle/>
          <a:p>
            <a:pPr marL="590550" indent="-59055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7030A0"/>
                </a:solidFill>
                <a:latin typeface="Algerian" pitchFamily="82" charset="0"/>
              </a:rPr>
              <a:t>STAGE OF DECOMPENSATION</a:t>
            </a:r>
            <a:r>
              <a:rPr lang="en-US" sz="5400" dirty="0" smtClean="0"/>
              <a:t> </a:t>
            </a:r>
            <a:endParaRPr lang="en-US" sz="54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76962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>
                <a:solidFill>
                  <a:srgbClr val="7030A0"/>
                </a:solidFill>
              </a:rPr>
              <a:t>MORPHOLOGY</a:t>
            </a:r>
          </a:p>
        </p:txBody>
      </p:sp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533400" y="1295400"/>
            <a:ext cx="7543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  </a:t>
            </a:r>
            <a:r>
              <a:rPr lang="en-US" sz="2400"/>
              <a:t>Tissue changes are those of hypoxic injury due to      </a:t>
            </a:r>
          </a:p>
          <a:p>
            <a:r>
              <a:rPr lang="en-US" sz="2400"/>
              <a:t>   hypoperfusion &amp; microvascular thrombosis</a:t>
            </a:r>
          </a:p>
          <a:p>
            <a:pPr>
              <a:buFont typeface="Arial" charset="0"/>
              <a:buChar char="•"/>
            </a:pPr>
            <a:r>
              <a:rPr lang="en-US" sz="2400"/>
              <a:t>  Changes may be seen in any tissue  brain, Heart, </a:t>
            </a:r>
          </a:p>
          <a:p>
            <a:r>
              <a:rPr lang="en-US" sz="2400"/>
              <a:t>   kidney, adrenal glands &amp; GIT</a:t>
            </a:r>
          </a:p>
          <a:p>
            <a:pPr>
              <a:buFont typeface="Arial" charset="0"/>
              <a:buChar char="•"/>
            </a:pPr>
            <a:r>
              <a:rPr lang="en-US" sz="2400"/>
              <a:t>  Fibrin thrombi</a:t>
            </a:r>
          </a:p>
          <a:p>
            <a:r>
              <a:rPr lang="en-US" sz="2400" b="1"/>
              <a:t>ADRENAL CHANGES</a:t>
            </a:r>
            <a:r>
              <a:rPr lang="en-US" sz="2400"/>
              <a:t> </a:t>
            </a:r>
          </a:p>
          <a:p>
            <a:r>
              <a:rPr lang="en-US" sz="2400"/>
              <a:t>Cortical cell lipid depletion </a:t>
            </a:r>
            <a:r>
              <a:rPr lang="en-US" sz="2400">
                <a:sym typeface="Wingdings" pitchFamily="2" charset="2"/>
              </a:rPr>
              <a:t>due to conversion of in active vacoulated cells to matebolically acive cells that use stored lipids for synth. of steroides</a:t>
            </a:r>
          </a:p>
          <a:p>
            <a:r>
              <a:rPr lang="en-US" sz="2400" b="1">
                <a:sym typeface="Wingdings" pitchFamily="2" charset="2"/>
              </a:rPr>
              <a:t>KIDNEYS</a:t>
            </a:r>
            <a:r>
              <a:rPr lang="en-US" sz="2400">
                <a:sym typeface="Wingdings" pitchFamily="2" charset="2"/>
              </a:rPr>
              <a:t>  </a:t>
            </a:r>
          </a:p>
          <a:p>
            <a:r>
              <a:rPr lang="en-US" sz="2400">
                <a:sym typeface="Wingdings" pitchFamily="2" charset="2"/>
              </a:rPr>
              <a:t>ATN  oliguria  Anuria and electrolyte dist. </a:t>
            </a:r>
          </a:p>
          <a:p>
            <a:r>
              <a:rPr lang="en-US" sz="2400" b="1">
                <a:sym typeface="Wingdings" pitchFamily="2" charset="2"/>
              </a:rPr>
              <a:t>GIT</a:t>
            </a:r>
            <a:r>
              <a:rPr lang="en-US" sz="2400">
                <a:sym typeface="Wingdings" pitchFamily="2" charset="2"/>
              </a:rPr>
              <a:t> focal mucal haemorrhage  necrosis     </a:t>
            </a:r>
            <a:r>
              <a:rPr lang="en-US" sz="2400"/>
              <a:t>  </a:t>
            </a:r>
          </a:p>
          <a:p>
            <a:pPr>
              <a:buFont typeface="Arial" charset="0"/>
              <a:buChar char="•"/>
            </a:pPr>
            <a:endParaRPr lang="en-US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825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7030A0"/>
                </a:solidFill>
              </a:rPr>
              <a:t>ADRENAL CHANGES</a:t>
            </a:r>
            <a:r>
              <a:rPr lang="en-US" smtClean="0">
                <a:solidFill>
                  <a:srgbClr val="7030A0"/>
                </a:solidFill>
              </a:rPr>
              <a:t> </a:t>
            </a:r>
          </a:p>
          <a:p>
            <a:pPr eaLnBrk="1" hangingPunct="1"/>
            <a:r>
              <a:rPr lang="en-US" smtClean="0"/>
              <a:t>Cortical cell lipid depletion </a:t>
            </a:r>
            <a:r>
              <a:rPr lang="en-US" smtClean="0">
                <a:sym typeface="Wingdings" pitchFamily="2" charset="2"/>
              </a:rPr>
              <a:t>due to conversion of in active vacoulated cells to matebolically acive cells that use stored lipids for synth. of steroides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7030A0"/>
                </a:solidFill>
                <a:sym typeface="Wingdings" pitchFamily="2" charset="2"/>
              </a:rPr>
              <a:t>KIDNEYS</a:t>
            </a:r>
            <a:r>
              <a:rPr lang="en-US" smtClean="0">
                <a:solidFill>
                  <a:srgbClr val="7030A0"/>
                </a:solidFill>
                <a:sym typeface="Wingdings" pitchFamily="2" charset="2"/>
              </a:rPr>
              <a:t>  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ATN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oliguria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Anuria and electrolyte dist.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ym typeface="Wingdings" pitchFamily="2" charset="2"/>
              </a:rPr>
              <a:t>GIT</a:t>
            </a:r>
            <a:r>
              <a:rPr lang="en-US" smtClean="0">
                <a:sym typeface="Wingdings" pitchFamily="2" charset="2"/>
              </a:rPr>
              <a:t> focal mucal haemorrhage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smtClean="0">
                <a:sym typeface="Wingdings" pitchFamily="2" charset="2"/>
              </a:rPr>
              <a:t>necrosis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b="1" smtClean="0">
                <a:solidFill>
                  <a:srgbClr val="7030A0"/>
                </a:solidFill>
              </a:rPr>
              <a:t>LUNGS</a:t>
            </a:r>
            <a:r>
              <a:rPr lang="en-US" smtClean="0">
                <a:solidFill>
                  <a:srgbClr val="7030A0"/>
                </a:solidFill>
              </a:rPr>
              <a:t>  </a:t>
            </a:r>
          </a:p>
          <a:p>
            <a:pPr eaLnBrk="1" hangingPunct="1"/>
            <a:r>
              <a:rPr lang="en-US" smtClean="0">
                <a:sym typeface="Wingdings" pitchFamily="2" charset="2"/>
              </a:rPr>
              <a:t>ARDS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hypoxia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hypoperfusion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ac. Alveolar damage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alveolar oedema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haemorrhage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formation of hyaline memb. </a:t>
            </a:r>
            <a:r>
              <a:rPr lang="en-US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mtClean="0">
                <a:sym typeface="Wingdings" pitchFamily="2" charset="2"/>
              </a:rPr>
              <a:t> impair oxygenation  shock lung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73891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D)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Sodium retention.</a:t>
            </a:r>
          </a:p>
          <a:p>
            <a:pPr lvl="1"/>
            <a:r>
              <a:rPr lang="en-US" sz="2800" dirty="0" smtClean="0"/>
              <a:t>Excessive salt intake with renal insufficiency</a:t>
            </a:r>
          </a:p>
          <a:p>
            <a:pPr lvl="1"/>
            <a:r>
              <a:rPr lang="en-US" sz="2800" dirty="0" smtClean="0"/>
              <a:t>Increased tubular </a:t>
            </a:r>
            <a:r>
              <a:rPr lang="en-US" sz="2800" dirty="0" err="1" smtClean="0"/>
              <a:t>reabsorption</a:t>
            </a:r>
            <a:r>
              <a:rPr lang="en-US" sz="2800" dirty="0" smtClean="0"/>
              <a:t>  of sodium. </a:t>
            </a:r>
          </a:p>
          <a:p>
            <a:pPr lvl="1"/>
            <a:r>
              <a:rPr lang="en-US" sz="2800" dirty="0" smtClean="0"/>
              <a:t>Renal </a:t>
            </a:r>
            <a:r>
              <a:rPr lang="en-US" sz="2800" dirty="0" err="1" smtClean="0"/>
              <a:t>hypoperfusion</a:t>
            </a:r>
            <a:endParaRPr lang="en-US" sz="2800" dirty="0" smtClean="0"/>
          </a:p>
          <a:p>
            <a:pPr lvl="1"/>
            <a:r>
              <a:rPr lang="en-US" sz="2800" dirty="0" smtClean="0"/>
              <a:t>Increased </a:t>
            </a:r>
            <a:r>
              <a:rPr lang="en-US" sz="2800" dirty="0" err="1" smtClean="0"/>
              <a:t>renin-Angiotensin-Aldosterone</a:t>
            </a:r>
            <a:r>
              <a:rPr lang="en-US" sz="2800" dirty="0" smtClean="0"/>
              <a:t> secretion. </a:t>
            </a:r>
          </a:p>
          <a:p>
            <a:pPr>
              <a:buNone/>
            </a:pPr>
            <a:r>
              <a:rPr lang="en-US" sz="3200" dirty="0" smtClean="0"/>
              <a:t>E</a:t>
            </a:r>
            <a:r>
              <a:rPr lang="en-US" sz="3200" b="1" dirty="0" smtClean="0"/>
              <a:t>)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Inflammation.</a:t>
            </a:r>
          </a:p>
          <a:p>
            <a:pPr lvl="1"/>
            <a:r>
              <a:rPr lang="en-US" sz="2800" dirty="0" smtClean="0"/>
              <a:t>Acute inflammation </a:t>
            </a:r>
          </a:p>
          <a:p>
            <a:pPr lvl="1"/>
            <a:r>
              <a:rPr lang="en-US" sz="2800" dirty="0" smtClean="0"/>
              <a:t>Chronic inflammation</a:t>
            </a:r>
          </a:p>
          <a:p>
            <a:pPr lvl="1"/>
            <a:r>
              <a:rPr lang="en-US" sz="2800" dirty="0" smtClean="0"/>
              <a:t>Angiogenesis. 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8674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A) </a:t>
            </a:r>
            <a:r>
              <a:rPr lang="en-US" dirty="0" smtClean="0">
                <a:solidFill>
                  <a:srgbClr val="FF0000"/>
                </a:solidFill>
              </a:rPr>
              <a:t>Increased hydrostatic pressure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	due to impaired venous outflow.  Heart Failure            JVP  </a:t>
            </a:r>
          </a:p>
          <a:p>
            <a:pPr>
              <a:buNone/>
            </a:pPr>
            <a:r>
              <a:rPr lang="en-US" dirty="0" smtClean="0"/>
              <a:t>				 cardiac output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arterial blood volume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renal perfusion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			 </a:t>
            </a:r>
            <a:r>
              <a:rPr lang="en-US" dirty="0" err="1" smtClean="0"/>
              <a:t>renin</a:t>
            </a:r>
            <a:r>
              <a:rPr lang="en-US" dirty="0" smtClean="0"/>
              <a:t> </a:t>
            </a:r>
            <a:r>
              <a:rPr lang="en-US" dirty="0" err="1" smtClean="0"/>
              <a:t>aldosterone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Na </a:t>
            </a:r>
            <a:r>
              <a:rPr lang="en-US" dirty="0" err="1" smtClean="0"/>
              <a:t>reabsorption</a:t>
            </a:r>
            <a:r>
              <a:rPr lang="en-US" dirty="0" smtClean="0"/>
              <a:t>   Na  +    H</a:t>
            </a:r>
            <a:r>
              <a:rPr lang="en-US" sz="2000" dirty="0" smtClean="0"/>
              <a:t>2</a:t>
            </a:r>
            <a:r>
              <a:rPr lang="en-US" dirty="0" smtClean="0"/>
              <a:t>O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plasma volume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 transduction                     Capillary Pressure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r>
              <a:rPr lang="en-US" dirty="0" smtClean="0"/>
              <a:t>					            Edema  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PATHOPHYSIOLOGY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3048794" y="1980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3048794" y="25138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 flipH="1" flipV="1">
            <a:off x="3048794" y="3733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3048794" y="4342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3048794" y="4876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3886994" y="2285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3886994" y="28948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3886994" y="35044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3886994" y="40378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3886994" y="4571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040188" y="4953000"/>
            <a:ext cx="912812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5258594" y="3733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6096794" y="3733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3048794" y="14470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3048794" y="31996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553200" y="1143000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 flipH="1" flipV="1">
            <a:off x="7011194" y="11422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5867400" y="2971800"/>
            <a:ext cx="3200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5400000" flipH="1" flipV="1">
            <a:off x="6020594" y="4799806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rot="10800000">
            <a:off x="4876800" y="4876800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>
            <a:off x="6057900" y="5067300"/>
            <a:ext cx="5334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EMODYNAMIC DISORDERS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HEMODYNAMIC DISORDERS</Template>
  <TotalTime>1031</TotalTime>
  <Words>3031</Words>
  <Application>Microsoft Office PowerPoint</Application>
  <PresentationFormat>On-screen Show (4:3)</PresentationFormat>
  <Paragraphs>421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HEMODYNAMIC DISORDERS</vt:lpstr>
      <vt:lpstr>HEMODYNAMIC DISORDERS </vt:lpstr>
      <vt:lpstr>Slide 2</vt:lpstr>
      <vt:lpstr>Slide 3</vt:lpstr>
      <vt:lpstr>EDEMA </vt:lpstr>
      <vt:lpstr>PATHOPHYSIOLOGICAL CATEGORIES </vt:lpstr>
      <vt:lpstr>Slide 6</vt:lpstr>
      <vt:lpstr>Slide 7</vt:lpstr>
      <vt:lpstr>Slide 8</vt:lpstr>
      <vt:lpstr>PATHOPHYSIOLOGY </vt:lpstr>
      <vt:lpstr>Slide 10</vt:lpstr>
      <vt:lpstr>REDUCED PLASMA OSMOTIC PRESSURE </vt:lpstr>
      <vt:lpstr>Slide 12</vt:lpstr>
      <vt:lpstr>LYMPHATIC OBSTRUCTION </vt:lpstr>
      <vt:lpstr>SODIUM &amp; WATER RETENTION</vt:lpstr>
      <vt:lpstr>INFLAMMATION </vt:lpstr>
      <vt:lpstr>MORPHOLOGY </vt:lpstr>
      <vt:lpstr>Slide 17</vt:lpstr>
      <vt:lpstr>Slide 18</vt:lpstr>
      <vt:lpstr>HYPEREMIA AND CONGESTION </vt:lpstr>
      <vt:lpstr>Slide 20</vt:lpstr>
      <vt:lpstr>HEMORRHAGE</vt:lpstr>
      <vt:lpstr>Slide 22</vt:lpstr>
      <vt:lpstr>THROMBOSIS </vt:lpstr>
      <vt:lpstr>Endothelial injury </vt:lpstr>
      <vt:lpstr>Stasis or turbulence of blood flow </vt:lpstr>
      <vt:lpstr>Slide 26</vt:lpstr>
      <vt:lpstr>Blood hypercoagulability  </vt:lpstr>
      <vt:lpstr>MORPHOLOGY </vt:lpstr>
      <vt:lpstr>Slide 29</vt:lpstr>
      <vt:lpstr>FATE OF THROMBUS. </vt:lpstr>
      <vt:lpstr>THROMBOSIS </vt:lpstr>
      <vt:lpstr>CLINICAL FEATURES </vt:lpstr>
      <vt:lpstr>SCENARIO </vt:lpstr>
      <vt:lpstr>EMBOLISM </vt:lpstr>
      <vt:lpstr>PULMONARY THROMBOEMBOLISM </vt:lpstr>
      <vt:lpstr>Slide 36</vt:lpstr>
      <vt:lpstr>SYSTEMIC THROMBOEMBOLISM </vt:lpstr>
      <vt:lpstr>FAT EMBOLISM </vt:lpstr>
      <vt:lpstr>AIR EMBOLISM </vt:lpstr>
      <vt:lpstr>Slide 40</vt:lpstr>
      <vt:lpstr>AMNIOTIC FLUID EMBOLISM </vt:lpstr>
      <vt:lpstr>SCENARIO </vt:lpstr>
      <vt:lpstr>INFARCTION </vt:lpstr>
      <vt:lpstr>Slide 44</vt:lpstr>
      <vt:lpstr>MORPHOLOGY</vt:lpstr>
      <vt:lpstr>Slide 46</vt:lpstr>
      <vt:lpstr>Slide 47</vt:lpstr>
      <vt:lpstr>Slide 48</vt:lpstr>
      <vt:lpstr>Slide 49</vt:lpstr>
      <vt:lpstr>CLINICAL FEATURES</vt:lpstr>
      <vt:lpstr>Slide 51</vt:lpstr>
      <vt:lpstr>Scenario </vt:lpstr>
      <vt:lpstr>SHOCK</vt:lpstr>
      <vt:lpstr>ETIOLOGY </vt:lpstr>
      <vt:lpstr>Slide 55</vt:lpstr>
      <vt:lpstr>PERIPHERAL VASODILATION  </vt:lpstr>
      <vt:lpstr>PRIMARY CARDIAC DISEASES  </vt:lpstr>
      <vt:lpstr>TYPES OF SHOCK</vt:lpstr>
      <vt:lpstr>SEPTIC SHOCK </vt:lpstr>
      <vt:lpstr>PATHOGENESIS OF SEPTIC SHOCK  </vt:lpstr>
      <vt:lpstr>Slide 61</vt:lpstr>
      <vt:lpstr>Slide 62</vt:lpstr>
      <vt:lpstr>Effects produced depend on LPS Dosage </vt:lpstr>
      <vt:lpstr>At High doses </vt:lpstr>
      <vt:lpstr> </vt:lpstr>
      <vt:lpstr>Anaphylactic shock </vt:lpstr>
      <vt:lpstr>Neurogenic shock </vt:lpstr>
      <vt:lpstr>STAGES OF SHOCK</vt:lpstr>
      <vt:lpstr>STAGE OF COMPENSATION  </vt:lpstr>
      <vt:lpstr>STAGE OF IMPAIRED TISSUE PERFUSION  </vt:lpstr>
      <vt:lpstr>STAGE OF DECOMPENSATION </vt:lpstr>
      <vt:lpstr>MORPHOLOGY</vt:lpstr>
      <vt:lpstr>Slide 73</vt:lpstr>
    </vt:vector>
  </TitlesOfParts>
  <Company>UOS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HEMODYNAMIC DISORDERS</dc:title>
  <dc:creator>M. Siddiq</dc:creator>
  <cp:lastModifiedBy>farzana islam</cp:lastModifiedBy>
  <cp:revision>83</cp:revision>
  <dcterms:created xsi:type="dcterms:W3CDTF">2002-08-05T09:40:06Z</dcterms:created>
  <dcterms:modified xsi:type="dcterms:W3CDTF">2020-03-16T04:27:45Z</dcterms:modified>
</cp:coreProperties>
</file>